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98" r:id="rId2"/>
    <p:sldMasterId id="2147483919" r:id="rId3"/>
  </p:sldMasterIdLst>
  <p:notesMasterIdLst>
    <p:notesMasterId r:id="rId28"/>
  </p:notesMasterIdLst>
  <p:sldIdLst>
    <p:sldId id="256" r:id="rId4"/>
    <p:sldId id="257" r:id="rId5"/>
    <p:sldId id="973" r:id="rId6"/>
    <p:sldId id="2147471946" r:id="rId7"/>
    <p:sldId id="259" r:id="rId8"/>
    <p:sldId id="260" r:id="rId9"/>
    <p:sldId id="261" r:id="rId10"/>
    <p:sldId id="975" r:id="rId11"/>
    <p:sldId id="262" r:id="rId12"/>
    <p:sldId id="976" r:id="rId13"/>
    <p:sldId id="977" r:id="rId14"/>
    <p:sldId id="978" r:id="rId15"/>
    <p:sldId id="979" r:id="rId16"/>
    <p:sldId id="980" r:id="rId17"/>
    <p:sldId id="263" r:id="rId18"/>
    <p:sldId id="981" r:id="rId19"/>
    <p:sldId id="982" r:id="rId20"/>
    <p:sldId id="983" r:id="rId21"/>
    <p:sldId id="984" r:id="rId22"/>
    <p:sldId id="264" r:id="rId23"/>
    <p:sldId id="985" r:id="rId24"/>
    <p:sldId id="2147471947" r:id="rId25"/>
    <p:sldId id="974"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Objectives" id="{1BD30CB7-099C-4DBC-9C8C-9A9C3057D9C1}">
          <p14:sldIdLst>
            <p14:sldId id="256"/>
            <p14:sldId id="257"/>
            <p14:sldId id="973"/>
            <p14:sldId id="2147471946"/>
            <p14:sldId id="259"/>
          </p14:sldIdLst>
        </p14:section>
        <p14:section name="Things to Consider" id="{F9B61C43-53E1-42BF-A12D-0909DD0DAC9E}">
          <p14:sldIdLst>
            <p14:sldId id="260"/>
          </p14:sldIdLst>
        </p14:section>
        <p14:section name="Chosing the Target" id="{F6854B03-D505-4824-A094-DC6043A09B21}">
          <p14:sldIdLst>
            <p14:sldId id="261"/>
            <p14:sldId id="975"/>
          </p14:sldIdLst>
        </p14:section>
        <p14:section name="Migration to Azure SQL DB" id="{63F6DCC2-1457-4886-826F-FE88D8AAFC3D}">
          <p14:sldIdLst>
            <p14:sldId id="262"/>
            <p14:sldId id="976"/>
            <p14:sldId id="977"/>
            <p14:sldId id="978"/>
            <p14:sldId id="979"/>
            <p14:sldId id="980"/>
          </p14:sldIdLst>
        </p14:section>
        <p14:section name="MIgration to Azure MI" id="{4CDE7E80-B5F0-4598-91DB-29153F4FA3C7}">
          <p14:sldIdLst>
            <p14:sldId id="263"/>
            <p14:sldId id="981"/>
            <p14:sldId id="982"/>
            <p14:sldId id="983"/>
            <p14:sldId id="984"/>
          </p14:sldIdLst>
        </p14:section>
        <p14:section name="Post Migration" id="{16668385-7FE5-4D7A-9186-AE0E89AD2127}">
          <p14:sldIdLst>
            <p14:sldId id="264"/>
          </p14:sldIdLst>
        </p14:section>
        <p14:section name="Closing" id="{9C717849-1993-4BF2-92D8-5E9760F3D4B1}">
          <p14:sldIdLst>
            <p14:sldId id="985"/>
            <p14:sldId id="2147471947"/>
            <p14:sldId id="97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59B7F-2B08-4C7F-97B8-A08322B6D86A}" v="5" dt="2023-02-16T21:22:37.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9" autoAdjust="0"/>
    <p:restoredTop sz="61583" autoAdjust="0"/>
  </p:normalViewPr>
  <p:slideViewPr>
    <p:cSldViewPr snapToGrid="0">
      <p:cViewPr varScale="1">
        <p:scale>
          <a:sx n="72" d="100"/>
          <a:sy n="72" d="100"/>
        </p:scale>
        <p:origin x="20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852F0-B8DB-4F8D-8C5F-E4415AF8B7DC}" type="datetimeFigureOut">
              <a:rPr lang="en-US" smtClean="0"/>
              <a:t>2/16/2023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FDEBD-0C42-485B-B1F6-C342BFE1656D}" type="slidenum">
              <a:rPr lang="en-US" smtClean="0"/>
              <a:t>‹#›</a:t>
            </a:fld>
            <a:endParaRPr lang="en-US" dirty="0"/>
          </a:p>
        </p:txBody>
      </p:sp>
    </p:spTree>
    <p:extLst>
      <p:ext uri="{BB962C8B-B14F-4D97-AF65-F5344CB8AC3E}">
        <p14:creationId xmlns:p14="http://schemas.microsoft.com/office/powerpoint/2010/main" val="176539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pport.microsoft.com/help/3094220/cumulative-update-10-for-sql-server-2014"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microsoft.com/download/details.aspx?id=49996" TargetMode="External"/><Relationship Id="rId5" Type="http://schemas.openxmlformats.org/officeDocument/2006/relationships/hyperlink" Target="https://support.microsoft.com/help/3082561/cumulative-update-8-for-sql-server-2012-sp2" TargetMode="External"/><Relationship Id="rId4" Type="http://schemas.openxmlformats.org/officeDocument/2006/relationships/hyperlink" Target="https://support.microsoft.com/help/3094221/cumulative-update-3-for-sql-server-2014-service-pack-1"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dms/" TargetMode="External"/><Relationship Id="rId13"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12"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11"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bit.ly/3xzWyCM" TargetMode="External"/><Relationship Id="rId15" Type="http://schemas.openxmlformats.org/officeDocument/2006/relationships/hyperlink" Target="https://docs.microsoft.com/en-us/azure/azure-sql/managed-instance/link-feature" TargetMode="External"/><Relationship Id="rId10"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sql/t-sql/statements/restore-statements-transact-sql?view=azuresqldb-mi-current&amp;preserve-view=true" TargetMode="External"/><Relationship Id="rId9" Type="http://schemas.openxmlformats.org/officeDocument/2006/relationships/hyperlink" Target="https://docs.microsoft.com/en-us/azure/dms/ads-sku-recommend" TargetMode="External"/><Relationship Id="rId14" Type="http://schemas.openxmlformats.org/officeDocument/2006/relationships/hyperlink" Target="https://docs.microsoft.com/en-us/azure/azure-sql/managed-instance/log-replay-service-migrate"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7" Type="http://schemas.openxmlformats.org/officeDocument/2006/relationships/hyperlink" Target="https://docs.microsoft.com/en-us/archive/blogs/sqlcat/backing-up-a-vldb-to-azure-blob-storag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sql/relational-databases/backup-restore/sql-server-backup-to-url-best-practices-and-troubleshooting?view=sql-server-ver16" TargetMode="External"/><Relationship Id="rId5" Type="http://schemas.openxmlformats.org/officeDocument/2006/relationships/hyperlink" Target="https://bit.ly/3xzWyCM" TargetMode="External"/><Relationship Id="rId4" Type="http://schemas.openxmlformats.org/officeDocument/2006/relationships/hyperlink" Target="https://docs.microsoft.com/en-us/sql/t-sql/statements/restore-statements-transact-sql?view=azuresqldb-mi-current&amp;preserve-view=true"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microsoft.com/en-us/azure/dms/migration-dms-powershell-cli" TargetMode="External"/><Relationship Id="rId3" Type="http://schemas.openxmlformats.org/officeDocument/2006/relationships/hyperlink" Target="https://docs.microsoft.com/en-us/azure/dms/" TargetMode="External"/><Relationship Id="rId7" Type="http://schemas.openxmlformats.org/officeDocument/2006/relationships/hyperlink" Target="https://docs.microsoft.com/en-us/azure/dms/resource-custom-roles-sql-db-managed-instance-ad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azure-sql/managed-instance/restore-sample-database-quickstart?view=azuresql" TargetMode="External"/><Relationship Id="rId5" Type="http://schemas.openxmlformats.org/officeDocument/2006/relationships/hyperlink" Target="https://docs.microsoft.com/en-us/azure/dms/tutorial-sql-server-managed-instance-online-ads" TargetMode="External"/><Relationship Id="rId4" Type="http://schemas.openxmlformats.org/officeDocument/2006/relationships/hyperlink" Target="https://docs.microsoft.com/en-us/azure/dms/ads-sku-recommend"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zure-sql/managed-instance/log-replay-service-migrat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azure/azure-sql/managed-instance/auto-failover-group-sql-mi?view=azuresq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techcommunity.microsoft.com/t5/datacat/storage-performance-best-practices-and-considerations-for-azure/ba-p/305525" TargetMode="External"/><Relationship Id="rId3" Type="http://schemas.openxmlformats.org/officeDocument/2006/relationships/hyperlink" Target="https://docs.microsoft.com/en-us/azure/azure-sql/migration-guides/managed-instance/sql-server-to-managed-instance-performance-baseline?view=azuresql" TargetMode="External"/><Relationship Id="rId7" Type="http://schemas.openxmlformats.org/officeDocument/2006/relationships/hyperlink" Target="https://azure.microsoft.com/en-us/blog/key-causes-of-performance-differences-between-sql-managed-instance-and-sql-server/"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microsoft.com/en-us/azure/azure-sql/database/monitor-tune-overview?view=azuresql" TargetMode="External"/><Relationship Id="rId5" Type="http://schemas.openxmlformats.org/officeDocument/2006/relationships/hyperlink" Target="https://docs.microsoft.com/en-us/azure/azure-sql/database/azure-defender-for-sql?view=azuresql" TargetMode="External"/><Relationship Id="rId10" Type="http://schemas.openxmlformats.org/officeDocument/2006/relationships/hyperlink" Target="https://docs.microsoft.com/en-us/azure/azure-sql/migration-guides/database/sql-server-to-sql-database-guide?view=azuresql#post-migration" TargetMode="External"/><Relationship Id="rId4" Type="http://schemas.openxmlformats.org/officeDocument/2006/relationships/hyperlink" Target="https://docs.microsoft.com/en-us/azure/azure-sql/migration-guides/managed-instance/sql-server-to-managed-instance-guide?view=azuresql#post-migration" TargetMode="External"/><Relationship Id="rId9" Type="http://schemas.openxmlformats.org/officeDocument/2006/relationships/hyperlink" Target="https://learn.microsoft.com/en-us/azure/azure-sql/managed-instance/resource-limits?view=azuresql#service-tier-characteristic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ocs.microsoft.com/en-us/sql/dma/" TargetMode="External"/><Relationship Id="rId3" Type="http://schemas.openxmlformats.org/officeDocument/2006/relationships/hyperlink" Target="https://docs.microsoft.com/en-us/sql/relational-databases/data-tier-applications/data-tier-applications?view=sql-server-ver15#bacpac" TargetMode="External"/><Relationship Id="rId7" Type="http://schemas.openxmlformats.org/officeDocument/2006/relationships/hyperlink" Target="https://github.com/Azure-Samples/smartbulkcopy"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samples/azure-samples/smartbulkcopy/smart-bulk-copy/" TargetMode="External"/><Relationship Id="rId5" Type="http://schemas.openxmlformats.org/officeDocument/2006/relationships/hyperlink" Target="https://docs.microsoft.com/en-us/sql/tools/bcp-utility" TargetMode="External"/><Relationship Id="rId4" Type="http://schemas.openxmlformats.org/officeDocument/2006/relationships/hyperlink" Target="https://docs.microsoft.com/en-us/sql/relational-databases/data-tier-applications/data-tier-applications" TargetMode="External"/><Relationship Id="rId9" Type="http://schemas.openxmlformats.org/officeDocument/2006/relationships/hyperlink" Target="https://docs.microsoft.com/en-us/azure/azure-sql/database/replication-to-sql-database?view=azuresq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a:t>
            </a:fld>
            <a:endParaRPr lang="en-US" dirty="0"/>
          </a:p>
        </p:txBody>
      </p:sp>
    </p:spTree>
    <p:extLst>
      <p:ext uri="{BB962C8B-B14F-4D97-AF65-F5344CB8AC3E}">
        <p14:creationId xmlns:p14="http://schemas.microsoft.com/office/powerpoint/2010/main" val="54574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b="0" i="0" dirty="0">
                <a:solidFill>
                  <a:srgbClr val="E6E6E6"/>
                </a:solidFill>
                <a:effectLst/>
                <a:latin typeface="Segoe UI" panose="020B0502040204020203" pitchFamily="34" charset="0"/>
              </a:rPr>
              <a:t>Parallel Tasks</a:t>
            </a:r>
          </a:p>
          <a:p>
            <a:pPr marL="628650" lvl="1"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When a source table is partitioned, it uses the physical partitions to execute several queries like the following</a:t>
            </a:r>
          </a:p>
          <a:p>
            <a:pPr marL="1085850" lvl="2"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SELECT * FROM &lt;sourceTable&gt; WHERE $partition.&lt;partitionFunction&gt;(&lt;partitionColumn&gt;) = &lt;n&gt;</a:t>
            </a:r>
          </a:p>
          <a:p>
            <a:pPr marL="628650" lvl="1"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Not partitioned, then Smart Bulk Copy will use the </a:t>
            </a:r>
            <a:r>
              <a:rPr lang="en-US" dirty="0"/>
              <a:t>%%PhysLoc%%</a:t>
            </a:r>
            <a:r>
              <a:rPr lang="en-US" b="0" i="0" dirty="0">
                <a:solidFill>
                  <a:srgbClr val="E6E6E6"/>
                </a:solidFill>
                <a:effectLst/>
                <a:latin typeface="Segoe UI" panose="020B0502040204020203" pitchFamily="34" charset="0"/>
              </a:rPr>
              <a:t> virtual column to logically partition tables into non-overlapping partitions that can be safely read in parallel</a:t>
            </a:r>
          </a:p>
          <a:p>
            <a:pPr marL="1085850" lvl="2" indent="-171450"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SELECT * FROM &lt;sourceTable&gt; WHERE ABS(CAST(%%PhysLoc%% AS BIGINT)) % &lt;logical-partitions-count&gt; = &lt;n&gt;</a:t>
            </a:r>
          </a:p>
          <a:p>
            <a:pPr marL="1085850" lvl="2" indent="-171450" rtl="0" fontAlgn="ctr">
              <a:spcBef>
                <a:spcPts val="0"/>
              </a:spcBef>
              <a:spcAft>
                <a:spcPts val="0"/>
              </a:spcAft>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1" i="0" dirty="0">
                <a:solidFill>
                  <a:srgbClr val="C9D1D9"/>
                </a:solidFill>
                <a:effectLst/>
                <a:latin typeface="-apple-system"/>
              </a:rPr>
              <a:t>Parallelism</a:t>
            </a:r>
          </a:p>
          <a:p>
            <a:pPr algn="l"/>
            <a:r>
              <a:rPr lang="en-US" b="0" i="0" dirty="0">
                <a:solidFill>
                  <a:srgbClr val="C9D1D9"/>
                </a:solidFill>
                <a:effectLst/>
                <a:latin typeface="-apple-system"/>
              </a:rPr>
              <a:t>"tasks": 7</a:t>
            </a:r>
          </a:p>
          <a:p>
            <a:pPr algn="l"/>
            <a:r>
              <a:rPr lang="en-US" b="0" i="0" dirty="0">
                <a:solidFill>
                  <a:srgbClr val="C9D1D9"/>
                </a:solidFill>
                <a:effectLst/>
                <a:latin typeface="-apple-system"/>
              </a:rPr>
              <a:t>Define how many parallel task will move data from source to destination. Smart Bulk Copy uses a Concurrent Queue behind the scenes that is filled will all the partition that must be copied. Then as many as tasks are created and each of Physio those will dequeue work as fast as possible. How many task you want or can have depends on how much network bandwidth you have and how much resources are available in the destination. Maximum value is 32.</a:t>
            </a:r>
          </a:p>
          <a:p>
            <a:pPr algn="l"/>
            <a:endParaRPr lang="en-US" b="0" i="0" dirty="0">
              <a:solidFill>
                <a:srgbClr val="C9D1D9"/>
              </a:solidFill>
              <a:effectLst/>
              <a:latin typeface="-apple-system"/>
            </a:endParaRPr>
          </a:p>
          <a:p>
            <a:pPr algn="l"/>
            <a:r>
              <a:rPr lang="en-US" b="1" i="0" dirty="0">
                <a:solidFill>
                  <a:srgbClr val="C9D1D9"/>
                </a:solidFill>
                <a:effectLst/>
                <a:latin typeface="-apple-system"/>
              </a:rPr>
              <a:t>Partitions</a:t>
            </a:r>
          </a:p>
          <a:p>
            <a:pPr algn="l"/>
            <a:r>
              <a:rPr lang="en-US" b="0" i="0" dirty="0">
                <a:solidFill>
                  <a:srgbClr val="C9D1D9"/>
                </a:solidFill>
                <a:effectLst/>
                <a:latin typeface="-apple-system"/>
              </a:rPr>
              <a:t>"logical-partitions": "auto"</a:t>
            </a:r>
          </a:p>
          <a:p>
            <a:pPr algn="l"/>
            <a:r>
              <a:rPr lang="en-US" b="0" i="0" dirty="0">
                <a:solidFill>
                  <a:srgbClr val="C9D1D9"/>
                </a:solidFill>
                <a:effectLst/>
                <a:latin typeface="-apple-system"/>
              </a:rPr>
              <a:t>In case a table is not physically partitioned, this option is used to create the logical partitions as described before. As a general rule at least the same amount of tasks is recommended in order to maximize throughput, but you need to tune it depending on how big your table is and how fast your destination server can do the bulk load. There are three values supported by logical-partitions:</a:t>
            </a:r>
          </a:p>
          <a:p>
            <a:pPr algn="l">
              <a:buFont typeface="Arial" panose="020B0604020202020204" pitchFamily="34" charset="0"/>
              <a:buChar char="•"/>
            </a:pPr>
            <a:r>
              <a:rPr lang="en-US" b="0" i="0" dirty="0">
                <a:solidFill>
                  <a:srgbClr val="C9D1D9"/>
                </a:solidFill>
                <a:effectLst/>
                <a:latin typeface="-apple-system"/>
              </a:rPr>
              <a:t>"auto": will try to automatically set the correct number of logical partitions per table, taking into account both row count and table size</a:t>
            </a:r>
          </a:p>
          <a:p>
            <a:pPr algn="l">
              <a:buFont typeface="Arial" panose="020B0604020202020204" pitchFamily="34" charset="0"/>
              <a:buChar char="•"/>
            </a:pPr>
            <a:r>
              <a:rPr lang="en-US" b="0" i="0" dirty="0">
                <a:solidFill>
                  <a:srgbClr val="C9D1D9"/>
                </a:solidFill>
                <a:effectLst/>
                <a:latin typeface="-apple-system"/>
              </a:rPr>
              <a:t>"8gb": a string with a number followed by gb will be interpreted as the maximum size, in GB, that you want the logical partitions to be. Usually big partitions size (up to 8gb) provides better throughput, but with unreliable network connections remember that in case of transaction failure, the entire partition needs be reloaded</a:t>
            </a:r>
          </a:p>
          <a:p>
            <a:pPr algn="l">
              <a:buFont typeface="Arial" panose="020B0604020202020204" pitchFamily="34" charset="0"/>
              <a:buChar char="•"/>
            </a:pPr>
            <a:r>
              <a:rPr lang="en-US" b="0" i="0" dirty="0">
                <a:solidFill>
                  <a:srgbClr val="C9D1D9"/>
                </a:solidFill>
                <a:effectLst/>
                <a:latin typeface="-apple-system"/>
              </a:rPr>
              <a:t>7: a number will be interpreted as the number of logical partition you want to create.</a:t>
            </a:r>
          </a:p>
          <a:p>
            <a:pPr algn="l"/>
            <a:endParaRPr lang="en-US" b="0" i="0" dirty="0">
              <a:solidFill>
                <a:srgbClr val="C9D1D9"/>
              </a:solidFill>
              <a:effectLst/>
              <a:latin typeface="-apple-system"/>
            </a:endParaRPr>
          </a:p>
          <a:p>
            <a:pPr algn="l"/>
            <a:r>
              <a:rPr lang="en-US" b="1" i="0" dirty="0">
                <a:solidFill>
                  <a:srgbClr val="C9D1D9"/>
                </a:solidFill>
                <a:effectLst/>
                <a:latin typeface="ui-monospace"/>
              </a:rPr>
              <a:t>"batch-size": 100000</a:t>
            </a:r>
          </a:p>
          <a:p>
            <a:pPr algn="l"/>
            <a:endParaRPr lang="en-US" b="1" i="0" dirty="0">
              <a:solidFill>
                <a:srgbClr val="C9D1D9"/>
              </a:solidFill>
              <a:effectLst/>
              <a:latin typeface="ui-monospace"/>
            </a:endParaRPr>
          </a:p>
          <a:p>
            <a:pPr algn="l"/>
            <a:r>
              <a:rPr lang="en-US" b="1" i="0" dirty="0">
                <a:solidFill>
                  <a:srgbClr val="C9D1D9"/>
                </a:solidFill>
                <a:effectLst/>
                <a:latin typeface="ui-monospace"/>
              </a:rPr>
              <a:t>"truncate-tables": true</a:t>
            </a:r>
          </a:p>
          <a:p>
            <a:pPr algn="l"/>
            <a:endParaRPr lang="en-US" b="1" i="0" dirty="0">
              <a:solidFill>
                <a:srgbClr val="C9D1D9"/>
              </a:solidFill>
              <a:effectLst/>
              <a:latin typeface="ui-monospace"/>
            </a:endParaRPr>
          </a:p>
          <a:p>
            <a:pPr algn="l"/>
            <a:r>
              <a:rPr lang="en-US" b="1" i="0" dirty="0">
                <a:solidFill>
                  <a:srgbClr val="C9D1D9"/>
                </a:solidFill>
                <a:effectLst/>
                <a:latin typeface="-apple-system"/>
              </a:rPr>
              <a:t>Safety Checks</a:t>
            </a:r>
          </a:p>
          <a:p>
            <a:pPr algn="l"/>
            <a:r>
              <a:rPr lang="en-US" b="0" i="0" dirty="0">
                <a:solidFill>
                  <a:srgbClr val="C9D1D9"/>
                </a:solidFill>
                <a:effectLst/>
                <a:latin typeface="-apple-system"/>
              </a:rPr>
              <a:t>"safe-check": "readonly"</a:t>
            </a:r>
          </a:p>
          <a:p>
            <a:pPr algn="l"/>
            <a:r>
              <a:rPr lang="en-US" b="0" i="0" dirty="0">
                <a:solidFill>
                  <a:srgbClr val="C9D1D9"/>
                </a:solidFill>
                <a:effectLst/>
                <a:latin typeface="-apple-system"/>
              </a:rPr>
              <a:t>Check that source database is actually a database snapshot or that database is set to readonly mode. Using one of the two options is recommended to avoid data modification while copy is in progress as this can lead to inconsistencies. Supported values are readonly and snapshot. If you want to disable the safety check use none: disabling the security check is </a:t>
            </a:r>
            <a:r>
              <a:rPr lang="en-US" b="0" i="1" dirty="0">
                <a:solidFill>
                  <a:srgbClr val="C9D1D9"/>
                </a:solidFill>
                <a:effectLst/>
                <a:latin typeface="-apple-system"/>
              </a:rPr>
              <a:t>not</a:t>
            </a:r>
            <a:r>
              <a:rPr lang="en-US" b="0" i="0" dirty="0">
                <a:solidFill>
                  <a:srgbClr val="C9D1D9"/>
                </a:solidFill>
                <a:effectLst/>
                <a:latin typeface="-apple-system"/>
              </a:rPr>
              <a:t> recommended.</a:t>
            </a:r>
          </a:p>
          <a:p>
            <a:pPr algn="l"/>
            <a:r>
              <a:rPr lang="en-US" b="0" i="0" dirty="0">
                <a:solidFill>
                  <a:srgbClr val="C9D1D9"/>
                </a:solidFill>
                <a:effectLst/>
                <a:latin typeface="-apple-system"/>
              </a:rPr>
              <a:t>"stop-if": {"secondary-indexes": true, "temporal-table": true}</a:t>
            </a:r>
          </a:p>
          <a:p>
            <a:pPr algn="l"/>
            <a:endParaRPr lang="en-US" b="1" i="0" dirty="0">
              <a:solidFill>
                <a:srgbClr val="C9D1D9"/>
              </a:solidFill>
              <a:effectLst/>
              <a:latin typeface="ui-monospace"/>
            </a:endParaRPr>
          </a:p>
          <a:p>
            <a:pPr algn="l"/>
            <a:r>
              <a:rPr lang="en-US" b="1" i="0" dirty="0">
                <a:solidFill>
                  <a:srgbClr val="C9D1D9"/>
                </a:solidFill>
                <a:effectLst/>
                <a:latin typeface="-apple-system"/>
              </a:rPr>
              <a:t>Connection Resiliency</a:t>
            </a:r>
          </a:p>
          <a:p>
            <a:pPr algn="l"/>
            <a:r>
              <a:rPr lang="en-US" b="0" i="0" dirty="0">
                <a:solidFill>
                  <a:srgbClr val="C9D1D9"/>
                </a:solidFill>
                <a:effectLst/>
                <a:latin typeface="-apple-system"/>
              </a:rPr>
              <a:t>"retry-connection": {"delay-increment": 10, "max-attempt": 5}</a:t>
            </a:r>
          </a:p>
          <a:p>
            <a:pPr algn="l"/>
            <a:r>
              <a:rPr lang="en-US" b="0" i="0" dirty="0">
                <a:solidFill>
                  <a:srgbClr val="C9D1D9"/>
                </a:solidFill>
                <a:effectLst/>
                <a:latin typeface="-apple-system"/>
              </a:rPr>
              <a:t>Defines how many times an operation should be attempted if a disconnection is detected and how much time (in seconds) should pass between two retries. Delay is incremented by delay-incremement every time a new attempt is tried.</a:t>
            </a:r>
          </a:p>
          <a:p>
            <a:pPr algn="l"/>
            <a:endParaRPr lang="en-US" b="0" i="0" dirty="0">
              <a:solidFill>
                <a:srgbClr val="C9D1D9"/>
              </a:solidFill>
              <a:effectLst/>
              <a:latin typeface="-apple-system"/>
            </a:endParaRPr>
          </a:p>
          <a:p>
            <a:pPr algn="l"/>
            <a:r>
              <a:rPr lang="en-US" b="1" i="0" dirty="0">
                <a:solidFill>
                  <a:srgbClr val="C9D1D9"/>
                </a:solidFill>
                <a:effectLst/>
                <a:latin typeface="-apple-system"/>
              </a:rPr>
              <a:t>Command Timeout</a:t>
            </a:r>
          </a:p>
          <a:p>
            <a:pPr algn="l"/>
            <a:r>
              <a:rPr lang="en-US" b="0" i="0" dirty="0">
                <a:solidFill>
                  <a:srgbClr val="C9D1D9"/>
                </a:solidFill>
                <a:effectLst/>
                <a:latin typeface="-apple-system"/>
              </a:rPr>
              <a:t>"command-timeout": 5400</a:t>
            </a:r>
          </a:p>
          <a:p>
            <a:pPr algn="l"/>
            <a:r>
              <a:rPr lang="en-US" b="0" i="0" dirty="0">
                <a:solidFill>
                  <a:srgbClr val="C9D1D9"/>
                </a:solidFill>
                <a:effectLst/>
                <a:latin typeface="-apple-system"/>
              </a:rPr>
              <a:t>Introduced in </a:t>
            </a:r>
            <a:r>
              <a:rPr lang="en-US" b="1" i="0" dirty="0">
                <a:solidFill>
                  <a:srgbClr val="C9D1D9"/>
                </a:solidFill>
                <a:effectLst/>
                <a:latin typeface="-apple-system"/>
              </a:rPr>
              <a:t>version 1.9.4</a:t>
            </a:r>
            <a:r>
              <a:rPr lang="en-US" b="0" i="0" dirty="0">
                <a:solidFill>
                  <a:srgbClr val="C9D1D9"/>
                </a:solidFill>
                <a:effectLst/>
                <a:latin typeface="-apple-system"/>
              </a:rPr>
              <a:t> allows to set the timeout, in seconds, for a command before an error is generated. Default is set to 90 minutes (as some operations, like re-enabling Temporal Tables, if data size is big, can take quite a long time.)</a:t>
            </a:r>
          </a:p>
          <a:p>
            <a:pPr algn="l"/>
            <a:endParaRPr lang="en-US" b="1" i="0" dirty="0">
              <a:solidFill>
                <a:srgbClr val="C9D1D9"/>
              </a:solidFill>
              <a:effectLst/>
              <a:latin typeface="-apple-system"/>
            </a:endParaRPr>
          </a:p>
          <a:p>
            <a:pPr marL="628650" lvl="1" indent="-171450" rtl="0" fontAlgn="ctr">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12</a:t>
            </a:fld>
            <a:endParaRPr lang="en-US" dirty="0"/>
          </a:p>
        </p:txBody>
      </p:sp>
    </p:spTree>
    <p:extLst>
      <p:ext uri="{BB962C8B-B14F-4D97-AF65-F5344CB8AC3E}">
        <p14:creationId xmlns:p14="http://schemas.microsoft.com/office/powerpoint/2010/main" val="2152045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dirty="0"/>
              <a:t>https://techcommunity.microsoft.com/t5/microsoft-data-migration-blog/using-data-migration-assistant-to-assess-an-application-s-data/ba-p/990430 </a:t>
            </a:r>
          </a:p>
          <a:p>
            <a:pPr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Arial" panose="020B0604020202020204" pitchFamily="34" charset="0"/>
              <a:buChar char="•"/>
            </a:pPr>
            <a:r>
              <a:rPr lang="en-US" dirty="0"/>
              <a:t>https://learn.microsoft.com/en-us/sql/dma/dma-assesssqlonprem?view=sql-server-ver15#add-databases-and-extended-events-trace-to-assess</a:t>
            </a:r>
          </a:p>
          <a:p>
            <a:pPr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Arial" panose="020B0604020202020204" pitchFamily="34" charset="0"/>
              <a:buChar char="•"/>
            </a:pPr>
            <a:r>
              <a:rPr lang="en-US" dirty="0"/>
              <a:t>https://learn.microsoft.com/en-us/sql/dma/dma-sku--sql-db?view=sql-server-ver16</a:t>
            </a:r>
          </a:p>
          <a:p>
            <a:pPr rtl="0" fontAlgn="ctr">
              <a:spcBef>
                <a:spcPts val="0"/>
              </a:spcBef>
              <a:spcAft>
                <a:spcPts val="0"/>
              </a:spcAft>
              <a:buFont typeface="Arial" panose="020B0604020202020204" pitchFamily="34" charset="0"/>
              <a:buChar char="•"/>
            </a:pPr>
            <a:endParaRPr lang="en-US" dirty="0"/>
          </a:p>
          <a:p>
            <a:pPr rtl="0" fontAlgn="ctr">
              <a:spcBef>
                <a:spcPts val="0"/>
              </a:spcBef>
              <a:spcAft>
                <a:spcPts val="0"/>
              </a:spcAft>
              <a:buFont typeface="Arial" panose="020B0604020202020204" pitchFamily="34" charset="0"/>
              <a:buChar char="•"/>
            </a:pPr>
            <a:r>
              <a:rPr lang="en-US" b="0" i="0" dirty="0">
                <a:solidFill>
                  <a:srgbClr val="E6E6E6"/>
                </a:solidFill>
                <a:effectLst/>
                <a:latin typeface="Segoe UI" panose="020B0502040204020203" pitchFamily="34" charset="0"/>
              </a:rPr>
              <a:t>It is recommended that the tool is utilized from a separate tools (client) machine with connectivity to the target SQL instance(s), rather than from the machine hosting SQL Server itself, in order to minimize any potential overhead. When collecting performance data for SKU recommendations, it is recommended that the tool is ran with default option values over the span of several hours, covering both off-peak and on-peak workloads and excluding maintenance tasks such as index rebuild or backup database. Maintenance tasks can impact the CPU, Memory and IO consumption and subsequently drive higher recommended SKU tiers.</a:t>
            </a:r>
          </a:p>
          <a:p>
            <a:pPr rtl="0" fontAlgn="ctr">
              <a:spcBef>
                <a:spcPts val="0"/>
              </a:spcBef>
              <a:spcAft>
                <a:spcPts val="0"/>
              </a:spcAft>
              <a:buFont typeface="Arial" panose="020B0604020202020204" pitchFamily="34" charset="0"/>
              <a:buChar char="•"/>
            </a:pPr>
            <a:endParaRPr lang="en-US" b="0" i="0" dirty="0">
              <a:solidFill>
                <a:srgbClr val="E6E6E6"/>
              </a:solidFill>
              <a:effectLst/>
              <a:latin typeface="Segoe UI" panose="020B0502040204020203" pitchFamily="34" charset="0"/>
            </a:endParaRPr>
          </a:p>
          <a:p>
            <a:pPr rtl="0" fontAlgn="ctr">
              <a:spcBef>
                <a:spcPts val="0"/>
              </a:spcBef>
              <a:spcAft>
                <a:spcPts val="0"/>
              </a:spcAft>
              <a:buFont typeface="Arial" panose="020B0604020202020204" pitchFamily="34" charset="0"/>
              <a:buNone/>
            </a:pPr>
            <a:r>
              <a:rPr lang="en-US" dirty="0"/>
              <a:t>https://learn.microsoft.com/en-us/azure/dms/tutorial-sql-server-to-azure-sql</a:t>
            </a:r>
          </a:p>
        </p:txBody>
      </p:sp>
      <p:sp>
        <p:nvSpPr>
          <p:cNvPr id="4" name="Slide Number Placeholder 3"/>
          <p:cNvSpPr>
            <a:spLocks noGrp="1"/>
          </p:cNvSpPr>
          <p:nvPr>
            <p:ph type="sldNum" sz="quarter" idx="5"/>
          </p:nvPr>
        </p:nvSpPr>
        <p:spPr/>
        <p:txBody>
          <a:bodyPr/>
          <a:lstStyle/>
          <a:p>
            <a:fld id="{943FDEBD-0C42-485B-B1F6-C342BFE1656D}" type="slidenum">
              <a:rPr lang="en-US" smtClean="0"/>
              <a:t>13</a:t>
            </a:fld>
            <a:endParaRPr lang="en-US" dirty="0"/>
          </a:p>
        </p:txBody>
      </p:sp>
    </p:spTree>
    <p:extLst>
      <p:ext uri="{BB962C8B-B14F-4D97-AF65-F5344CB8AC3E}">
        <p14:creationId xmlns:p14="http://schemas.microsoft.com/office/powerpoint/2010/main" val="1078333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6E6E6"/>
                </a:solidFill>
                <a:effectLst/>
                <a:latin typeface="Segoe UI" panose="020B0502040204020203" pitchFamily="34" charset="0"/>
              </a:rPr>
              <a:t>SQL Server 2016 and greater</a:t>
            </a:r>
          </a:p>
          <a:p>
            <a:pPr algn="l">
              <a:buFont typeface="Arial" panose="020B0604020202020204" pitchFamily="34" charset="0"/>
              <a:buChar char="•"/>
            </a:pPr>
            <a:r>
              <a:rPr lang="en-US" b="0" i="0" dirty="0">
                <a:solidFill>
                  <a:srgbClr val="E6E6E6"/>
                </a:solidFill>
                <a:effectLst/>
                <a:latin typeface="Segoe UI" panose="020B0502040204020203" pitchFamily="34" charset="0"/>
              </a:rPr>
              <a:t>SQL Server 2014 </a:t>
            </a:r>
            <a:r>
              <a:rPr lang="en-US" b="0" i="0" u="none" strike="noStrike" dirty="0">
                <a:solidFill>
                  <a:srgbClr val="E6E6E6"/>
                </a:solidFill>
                <a:effectLst/>
                <a:latin typeface="Segoe UI" panose="020B0502040204020203" pitchFamily="34" charset="0"/>
                <a:hlinkClick r:id="rId3"/>
              </a:rPr>
              <a:t>RTM CU10 (12.0.4427.24)</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4"/>
              </a:rPr>
              <a:t>SP1 CU3 (12.0.2556.4)</a:t>
            </a:r>
            <a:endParaRPr lang="en-US" b="0" i="0" dirty="0">
              <a:solidFill>
                <a:srgbClr val="E6E6E6"/>
              </a:solidFill>
              <a:effectLst/>
              <a:latin typeface="Segoe UI" panose="020B0502040204020203"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SQL Server 2012 </a:t>
            </a:r>
            <a:r>
              <a:rPr lang="en-US" b="0" i="0" u="none" strike="noStrike" dirty="0">
                <a:solidFill>
                  <a:srgbClr val="E6E6E6"/>
                </a:solidFill>
                <a:effectLst/>
                <a:latin typeface="Segoe UI" panose="020B0502040204020203" pitchFamily="34" charset="0"/>
                <a:hlinkClick r:id="rId5"/>
              </a:rPr>
              <a:t>SP2 CU8 (11.0.5634.1)</a:t>
            </a:r>
            <a:r>
              <a:rPr lang="en-US" b="0" i="0" dirty="0">
                <a:solidFill>
                  <a:srgbClr val="E6E6E6"/>
                </a:solidFill>
                <a:effectLst/>
                <a:latin typeface="Segoe UI" panose="020B0502040204020203" pitchFamily="34" charset="0"/>
              </a:rPr>
              <a:t> or </a:t>
            </a:r>
            <a:r>
              <a:rPr lang="en-US" b="0" i="0" u="none" strike="noStrike" dirty="0">
                <a:solidFill>
                  <a:srgbClr val="E6E6E6"/>
                </a:solidFill>
                <a:effectLst/>
                <a:latin typeface="Segoe UI" panose="020B0502040204020203" pitchFamily="34" charset="0"/>
                <a:hlinkClick r:id="rId6"/>
              </a:rPr>
              <a:t>SP3 (11.0.6020.0)</a:t>
            </a:r>
            <a:endParaRPr lang="en-US" b="0" i="0" dirty="0">
              <a:solidFill>
                <a:srgbClr val="E6E6E6"/>
              </a:solidFill>
              <a:effectLst/>
              <a:latin typeface="Segoe UI" panose="020B0502040204020203" pitchFamily="34" charset="0"/>
            </a:endParaRPr>
          </a:p>
          <a:p>
            <a:pPr rtl="0" fontAlgn="ctr">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14</a:t>
            </a:fld>
            <a:endParaRPr lang="en-US" dirty="0"/>
          </a:p>
        </p:txBody>
      </p:sp>
    </p:spTree>
    <p:extLst>
      <p:ext uri="{BB962C8B-B14F-4D97-AF65-F5344CB8AC3E}">
        <p14:creationId xmlns:p14="http://schemas.microsoft.com/office/powerpoint/2010/main" val="4178832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a:spcBef>
                <a:spcPts val="0"/>
              </a:spcBef>
              <a:spcAft>
                <a:spcPts val="0"/>
              </a:spcAft>
            </a:pPr>
            <a:r>
              <a:rPr lang="en-US" sz="12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8"/>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9"/>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10"/>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11"/>
              </a:rPr>
              <a:t>Quickstart: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12"/>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13"/>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14"/>
              </a:rPr>
              <a:t>Log Replay Service (LRS)</a:t>
            </a:r>
            <a:r>
              <a:rPr lang="en-US" sz="1200" dirty="0">
                <a:effectLst/>
                <a:latin typeface="Calibri" panose="020F0502020204030204" pitchFamily="34" charset="0"/>
              </a:rPr>
              <a:t> - </a:t>
            </a:r>
            <a:r>
              <a:rPr lang="en-US" sz="1200" b="1" dirty="0">
                <a:effectLst/>
                <a:latin typeface="Calibri" panose="020F0502020204030204" pitchFamily="34" charset="0"/>
              </a:rPr>
              <a:t>https://bit.ly/3xCBCuZ</a:t>
            </a:r>
            <a:r>
              <a:rPr lang="en-US" sz="1200" dirty="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15"/>
              </a:rPr>
              <a:t>Managed Instance Link (Preview)</a:t>
            </a:r>
            <a:r>
              <a:rPr lang="en-US" sz="1200" dirty="0">
                <a:effectLst/>
                <a:latin typeface="Calibri" panose="020F0502020204030204" pitchFamily="34" charset="0"/>
              </a:rPr>
              <a:t> - </a:t>
            </a:r>
            <a:r>
              <a:rPr lang="en-US" sz="1200" b="1" dirty="0">
                <a:effectLst/>
                <a:latin typeface="Calibri" panose="020F0502020204030204" pitchFamily="34" charset="0"/>
              </a:rPr>
              <a:t>https://bit.ly/3SeHy5d</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endParaRPr lang="en-US" sz="1200" b="1" dirty="0">
              <a:effectLst/>
              <a:latin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15</a:t>
            </a:fld>
            <a:endParaRPr lang="en-US" dirty="0"/>
          </a:p>
        </p:txBody>
      </p:sp>
    </p:spTree>
    <p:extLst>
      <p:ext uri="{BB962C8B-B14F-4D97-AF65-F5344CB8AC3E}">
        <p14:creationId xmlns:p14="http://schemas.microsoft.com/office/powerpoint/2010/main" val="1618613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Backup and restore</a:t>
            </a:r>
            <a:r>
              <a:rPr lang="en-US" sz="1200" dirty="0">
                <a:effectLst/>
                <a:latin typeface="Calibri" panose="020F0502020204030204" pitchFamily="34" charset="0"/>
              </a:rPr>
              <a:t> - </a:t>
            </a:r>
            <a:r>
              <a:rPr lang="en-US" sz="1200" b="1" dirty="0">
                <a:effectLst/>
                <a:latin typeface="Calibri" panose="020F0502020204030204" pitchFamily="34" charset="0"/>
              </a:rPr>
              <a:t>https://bit.ly/3BtPAQS</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u="sng" dirty="0">
                <a:effectLst/>
                <a:latin typeface="Calibri" panose="020F0502020204030204" pitchFamily="34" charset="0"/>
                <a:hlinkClick r:id="rId4"/>
              </a:rPr>
              <a:t>RESTORE (Transact-SQL) - SQL Server | Microsoft Docs</a:t>
            </a:r>
            <a:r>
              <a:rPr lang="en-US" sz="1200" u="sng" dirty="0">
                <a:effectLst/>
                <a:latin typeface="Calibri" panose="020F0502020204030204" pitchFamily="34" charset="0"/>
              </a:rPr>
              <a:t> </a:t>
            </a:r>
            <a:r>
              <a:rPr lang="en-US" sz="1200" dirty="0">
                <a:effectLst/>
                <a:latin typeface="Calibri" panose="020F0502020204030204" pitchFamily="34" charset="0"/>
              </a:rPr>
              <a:t>- </a:t>
            </a:r>
            <a:r>
              <a:rPr lang="en-US" sz="1200" b="1" u="none" kern="1200" dirty="0">
                <a:solidFill>
                  <a:schemeClr val="tx1"/>
                </a:solidFill>
                <a:effectLst/>
                <a:latin typeface="Calibri" panose="020F0502020204030204" pitchFamily="34" charset="0"/>
                <a:ea typeface="+mn-ea"/>
                <a:cs typeface="+mn-cs"/>
                <a:hlinkClick r:id="rId5" tooltip="Shortened URL for https://learn.microsoft.com/en-us/sql/t-sql/statements/restore-statements-transact-sql?view=azuresqldb-mi-current&amp;amp;preserve-view=true">
                  <a:extLst>
                    <a:ext uri="{A12FA001-AC4F-418D-AE19-62706E023703}">
                      <ahyp:hlinkClr xmlns:ahyp="http://schemas.microsoft.com/office/drawing/2018/hyperlinkcolor" val="tx"/>
                    </a:ext>
                  </a:extLst>
                </a:hlinkClick>
              </a:rPr>
              <a:t>https://bit.ly/3xzWyCM</a:t>
            </a:r>
            <a:endParaRPr lang="en-US" sz="1200" b="1" u="none" kern="1200" dirty="0">
              <a:solidFill>
                <a:schemeClr val="tx1"/>
              </a:solidFill>
              <a:effectLst/>
              <a:latin typeface="Calibri" panose="020F0502020204030204" pitchFamily="34" charset="0"/>
              <a:ea typeface="+mn-ea"/>
              <a:cs typeface="+mn-cs"/>
            </a:endParaRP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Back up to URL best practices &amp; troubleshooting for Microsoft Azure Blob Storage - SQL Server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https://bit.ly/3BMprgD</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Backing up a VLDB to Azure Blob Storage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https://bit.ly/3qOL4Yp</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16</a:t>
            </a:fld>
            <a:endParaRPr lang="en-US" dirty="0"/>
          </a:p>
        </p:txBody>
      </p:sp>
    </p:spTree>
    <p:extLst>
      <p:ext uri="{BB962C8B-B14F-4D97-AF65-F5344CB8AC3E}">
        <p14:creationId xmlns:p14="http://schemas.microsoft.com/office/powerpoint/2010/main" val="3452066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200" dirty="0">
                <a:effectLst/>
                <a:latin typeface="Calibri" panose="020F0502020204030204" pitchFamily="34" charset="0"/>
                <a:hlinkClick r:id="rId3"/>
              </a:rPr>
              <a:t>Azure Data Studio with Azure SQL Migration Extension</a:t>
            </a:r>
            <a:r>
              <a:rPr lang="en-US" sz="1200" dirty="0">
                <a:effectLst/>
                <a:latin typeface="Calibri" panose="020F0502020204030204" pitchFamily="34" charset="0"/>
              </a:rPr>
              <a:t> - </a:t>
            </a:r>
            <a:r>
              <a:rPr lang="en-US" sz="1200" b="1" dirty="0">
                <a:effectLst/>
                <a:latin typeface="Calibri" panose="020F0502020204030204" pitchFamily="34" charset="0"/>
              </a:rPr>
              <a:t>https://bit.ly/3SgHguM</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4"/>
              </a:rPr>
              <a:t>https://docs.microsoft.com/en-us/azure/dms/ads-sku-recommend</a:t>
            </a:r>
            <a:r>
              <a:rPr lang="en-US" sz="1200" dirty="0">
                <a:effectLst/>
                <a:latin typeface="Calibri" panose="020F0502020204030204" pitchFamily="34" charset="0"/>
              </a:rPr>
              <a:t> - </a:t>
            </a:r>
            <a:r>
              <a:rPr lang="en-US" sz="1200" b="1" dirty="0">
                <a:effectLst/>
                <a:latin typeface="Calibri" panose="020F0502020204030204" pitchFamily="34" charset="0"/>
              </a:rPr>
              <a:t>https://bit.ly/3dow00B</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5"/>
              </a:rPr>
              <a:t>Tutorial: Migrate SQL Server to Azure SQL Managed Instance online using Azure Data Studio - Azure Database Migration Service(DMS)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https://bit.ly/3UmZEnl</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6"/>
              </a:rPr>
              <a:t>Quickstart: Restore a backup (SSMS) - Azure SQL Managed Instance | Microsoft Docs</a:t>
            </a:r>
            <a:r>
              <a:rPr lang="en-US" sz="1200" dirty="0">
                <a:effectLst/>
                <a:latin typeface="Calibri" panose="020F0502020204030204" pitchFamily="34" charset="0"/>
              </a:rPr>
              <a:t> -</a:t>
            </a:r>
            <a:r>
              <a:rPr lang="en-US" sz="1200" b="1" dirty="0">
                <a:effectLst/>
                <a:latin typeface="Calibri" panose="020F0502020204030204" pitchFamily="34" charset="0"/>
              </a:rPr>
              <a:t> https://bit.ly/3S17hyn</a:t>
            </a:r>
          </a:p>
          <a:p>
            <a:pPr marL="342900" marR="0">
              <a:spcBef>
                <a:spcPts val="0"/>
              </a:spcBef>
              <a:spcAft>
                <a:spcPts val="0"/>
              </a:spcAft>
            </a:pPr>
            <a:r>
              <a:rPr lang="en-US" sz="1200" dirty="0">
                <a:effectLst/>
                <a:latin typeface="Calibri" panose="020F0502020204030204" pitchFamily="34" charset="0"/>
              </a:rPr>
              <a:t> </a:t>
            </a:r>
          </a:p>
          <a:p>
            <a:pPr marL="342900" marR="0">
              <a:spcBef>
                <a:spcPts val="0"/>
              </a:spcBef>
              <a:spcAft>
                <a:spcPts val="0"/>
              </a:spcAft>
            </a:pPr>
            <a:r>
              <a:rPr lang="en-US" sz="1200" dirty="0">
                <a:effectLst/>
                <a:latin typeface="Calibri" panose="020F0502020204030204" pitchFamily="34" charset="0"/>
                <a:hlinkClick r:id="rId7"/>
              </a:rPr>
              <a:t>Custom roles: Online SQL Server to SQL Managed Instance migrations using ADS - Azure Database Migration Service | Microsoft Docs</a:t>
            </a:r>
            <a:r>
              <a:rPr lang="en-US" sz="1200" dirty="0">
                <a:effectLst/>
                <a:latin typeface="Calibri" panose="020F0502020204030204" pitchFamily="34" charset="0"/>
              </a:rPr>
              <a:t> - </a:t>
            </a:r>
            <a:r>
              <a:rPr lang="en-US" sz="1200" b="1" dirty="0">
                <a:effectLst/>
                <a:latin typeface="Calibri" panose="020F0502020204030204" pitchFamily="34" charset="0"/>
              </a:rPr>
              <a:t>https://bit.ly/3UoNhHq</a:t>
            </a:r>
          </a:p>
          <a:p>
            <a:pPr marL="342900" marR="0">
              <a:spcBef>
                <a:spcPts val="0"/>
              </a:spcBef>
              <a:spcAft>
                <a:spcPts val="0"/>
              </a:spcAft>
            </a:pPr>
            <a:endParaRPr lang="en-US" sz="1200" b="1" dirty="0">
              <a:effectLst/>
              <a:latin typeface="Calibri" panose="020F0502020204030204" pitchFamily="34" charset="0"/>
            </a:endParaRPr>
          </a:p>
          <a:p>
            <a:pPr marL="34290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hlinkClick r:id="rId8"/>
              </a:rPr>
              <a:t>https://docs.microsoft.com/en-us/azure/dms/migration-dms-powershell-cli</a:t>
            </a:r>
            <a:r>
              <a:rPr lang="en-US" sz="1200" dirty="0">
                <a:effectLst/>
                <a:latin typeface="Calibri" panose="020F0502020204030204" pitchFamily="34" charset="0"/>
              </a:rPr>
              <a:t> - </a:t>
            </a:r>
            <a:r>
              <a:rPr lang="en-US" sz="1200" b="1" dirty="0">
                <a:effectLst/>
                <a:latin typeface="Calibri" panose="020F0502020204030204" pitchFamily="34" charset="0"/>
              </a:rPr>
              <a:t>https://bit.ly/3DxffuN</a:t>
            </a:r>
          </a:p>
          <a:p>
            <a:pPr marL="342900" marR="0">
              <a:spcBef>
                <a:spcPts val="0"/>
              </a:spcBef>
              <a:spcAft>
                <a:spcPts val="0"/>
              </a:spcAft>
            </a:pPr>
            <a:endParaRPr lang="en-US" sz="1200" b="1" dirty="0">
              <a:effectLst/>
              <a:latin typeface="Calibri" panose="020F0502020204030204" pitchFamily="34" charset="0"/>
            </a:endParaRPr>
          </a:p>
          <a:p>
            <a:pPr marL="342900" marR="0">
              <a:spcBef>
                <a:spcPts val="0"/>
              </a:spcBef>
              <a:spcAft>
                <a:spcPts val="0"/>
              </a:spcAft>
            </a:pPr>
            <a:endParaRPr lang="en-US" sz="1200" b="1"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17</a:t>
            </a:fld>
            <a:endParaRPr lang="en-US" dirty="0"/>
          </a:p>
        </p:txBody>
      </p:sp>
    </p:spTree>
    <p:extLst>
      <p:ext uri="{BB962C8B-B14F-4D97-AF65-F5344CB8AC3E}">
        <p14:creationId xmlns:p14="http://schemas.microsoft.com/office/powerpoint/2010/main" val="398604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hlinkClick r:id="rId3"/>
              </a:rPr>
              <a:t>Log Replay Service (LRS)</a:t>
            </a:r>
            <a:r>
              <a:rPr lang="en-US" sz="1200" dirty="0">
                <a:effectLst/>
                <a:latin typeface="Calibri" panose="020F0502020204030204" pitchFamily="34" charset="0"/>
              </a:rPr>
              <a:t> - </a:t>
            </a:r>
            <a:r>
              <a:rPr lang="en-US" sz="1200" b="1" dirty="0">
                <a:effectLst/>
                <a:latin typeface="Calibri" panose="020F0502020204030204" pitchFamily="34" charset="0"/>
              </a:rPr>
              <a:t>https://bit.ly/3xCBCuZ</a:t>
            </a:r>
            <a:r>
              <a:rPr lang="en-US" sz="1200" dirty="0">
                <a:effectLst/>
                <a:latin typeface="Calibri" panose="020F0502020204030204" pitchFamily="34" charset="0"/>
              </a:rPr>
              <a:t>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algn="l">
              <a:buFont typeface="Arial" panose="020B0604020202020204" pitchFamily="34" charset="0"/>
              <a:buChar char="•"/>
            </a:pPr>
            <a:r>
              <a:rPr lang="en-US" b="0" i="0" dirty="0">
                <a:solidFill>
                  <a:srgbClr val="E6E6E6"/>
                </a:solidFill>
                <a:effectLst/>
                <a:latin typeface="Segoe UI" panose="020B0502040204020203" pitchFamily="34" charset="0"/>
              </a:rPr>
              <a:t>You need more control for your database migration project.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There's little tolerance for downtime during migration cutover.</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Database Migration Service executable file can't be installed to your environment.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Database Migration Service executable file doesn't have file access to your database backups.</a:t>
            </a:r>
          </a:p>
          <a:p>
            <a:pPr algn="l">
              <a:buFont typeface="Arial" panose="020B0604020202020204" pitchFamily="34" charset="0"/>
              <a:buChar char="•"/>
            </a:pPr>
            <a:r>
              <a:rPr lang="en-US" b="0" i="0" dirty="0">
                <a:solidFill>
                  <a:srgbClr val="E6E6E6"/>
                </a:solidFill>
                <a:effectLst/>
                <a:latin typeface="Segoe UI" panose="020B0502040204020203" pitchFamily="34" charset="0"/>
              </a:rPr>
              <a:t>No access to the host OS is available, or there are no administrator privileges.</a:t>
            </a:r>
          </a:p>
          <a:p>
            <a:pPr algn="l">
              <a:buFont typeface="Arial" panose="020B0604020202020204" pitchFamily="34" charset="0"/>
              <a:buChar char="•"/>
            </a:pPr>
            <a:r>
              <a:rPr lang="en-US" b="0" i="0" dirty="0">
                <a:solidFill>
                  <a:srgbClr val="E6E6E6"/>
                </a:solidFill>
                <a:effectLst/>
                <a:latin typeface="Segoe UI" panose="020B0502040204020203" pitchFamily="34" charset="0"/>
              </a:rPr>
              <a:t>You can't open network ports from your environment to Azure.</a:t>
            </a:r>
          </a:p>
          <a:p>
            <a:pPr algn="l">
              <a:buFont typeface="Arial" panose="020B0604020202020204" pitchFamily="34" charset="0"/>
              <a:buChar char="•"/>
            </a:pPr>
            <a:r>
              <a:rPr lang="en-US" b="0" i="0" dirty="0">
                <a:solidFill>
                  <a:srgbClr val="E6E6E6"/>
                </a:solidFill>
                <a:effectLst/>
                <a:latin typeface="Segoe UI" panose="020B0502040204020203" pitchFamily="34" charset="0"/>
              </a:rPr>
              <a:t>Network throttling, or proxy blocking issues exist in your environment.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Backups are stored directly to Azure Blob Storage through the TO URL option.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You need to use differential backups.</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None/>
            </a:pPr>
            <a:endParaRPr lang="en-US" sz="1200" dirty="0">
              <a:effectLst/>
              <a:latin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18</a:t>
            </a:fld>
            <a:endParaRPr lang="en-US" dirty="0"/>
          </a:p>
        </p:txBody>
      </p:sp>
    </p:spTree>
    <p:extLst>
      <p:ext uri="{BB962C8B-B14F-4D97-AF65-F5344CB8AC3E}">
        <p14:creationId xmlns:p14="http://schemas.microsoft.com/office/powerpoint/2010/main" val="3235126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Calibri" panose="020F0502020204030204" pitchFamily="34" charset="0"/>
              </a:rPr>
              <a:t>Managed Instance Link - </a:t>
            </a:r>
            <a:r>
              <a:rPr lang="en-US" sz="1200" b="1" dirty="0">
                <a:effectLst/>
                <a:latin typeface="Calibri" panose="020F0502020204030204" pitchFamily="34" charset="0"/>
              </a:rPr>
              <a:t>https://bit.ly/3SeHy5d</a:t>
            </a:r>
          </a:p>
          <a:p>
            <a:endParaRPr lang="en-US" dirty="0"/>
          </a:p>
          <a:p>
            <a:pPr algn="l"/>
            <a:r>
              <a:rPr lang="en-US" b="1" i="0" dirty="0">
                <a:solidFill>
                  <a:srgbClr val="E6E6E6"/>
                </a:solidFill>
                <a:effectLst/>
                <a:latin typeface="Segoe UI" panose="020B0502040204020203" pitchFamily="34" charset="0"/>
              </a:rPr>
              <a:t>Understand limitations</a:t>
            </a:r>
          </a:p>
          <a:p>
            <a:pPr marL="171450" indent="-171450" algn="l">
              <a:buFont typeface="Arial" panose="020B0604020202020204" pitchFamily="34" charset="0"/>
              <a:buChar char="•"/>
            </a:pPr>
            <a:r>
              <a:rPr lang="en-US" b="1" i="0" dirty="0">
                <a:solidFill>
                  <a:srgbClr val="E6E6E6"/>
                </a:solidFill>
                <a:effectLst/>
                <a:latin typeface="Segoe UI" panose="020B0502040204020203" pitchFamily="34" charset="0"/>
              </a:rPr>
              <a:t>One-way replication (SQL Server versions 2016 to 2019)</a:t>
            </a:r>
            <a:r>
              <a:rPr lang="en-US" b="0" i="0" dirty="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1" i="0" dirty="0">
                <a:solidFill>
                  <a:srgbClr val="E6E6E6"/>
                </a:solidFill>
                <a:effectLst/>
                <a:latin typeface="Segoe UI" panose="020B0502040204020203" pitchFamily="34" charset="0"/>
              </a:rPr>
              <a:t>Disaster recovery (SQL Server 2022)</a:t>
            </a:r>
            <a:endParaRPr lang="en-US" b="0"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dirty="0">
                <a:effectLst/>
                <a:latin typeface="Segoe UI" panose="020B0502040204020203" pitchFamily="34" charset="0"/>
                <a:hlinkClick r:id="rId3"/>
              </a:rPr>
              <a:t>Auto-failover groups</a:t>
            </a:r>
            <a:r>
              <a:rPr lang="en-US" b="0" i="0" dirty="0">
                <a:solidFill>
                  <a:srgbClr val="E6E6E6"/>
                </a:solidFill>
                <a:effectLst/>
                <a:latin typeface="Segoe UI" panose="020B0502040204020203" pitchFamily="34" charset="0"/>
              </a:rPr>
              <a:t> aren't supported with instances that use the link feature</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19</a:t>
            </a:fld>
            <a:endParaRPr lang="en-US" dirty="0"/>
          </a:p>
        </p:txBody>
      </p:sp>
    </p:spTree>
    <p:extLst>
      <p:ext uri="{BB962C8B-B14F-4D97-AF65-F5344CB8AC3E}">
        <p14:creationId xmlns:p14="http://schemas.microsoft.com/office/powerpoint/2010/main" val="3154403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MI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3"/>
              </a:rPr>
              <a:t>SQL Server to Azure SQL Managed Instance: Performance baseline - Azure SQL Managed Instance | Microsoft Docs</a:t>
            </a:r>
            <a:r>
              <a:rPr lang="en-US" sz="1800" dirty="0">
                <a:effectLst/>
                <a:latin typeface="Calibri" panose="020F0502020204030204" pitchFamily="34" charset="0"/>
              </a:rPr>
              <a:t> - </a:t>
            </a:r>
            <a:r>
              <a:rPr lang="en-US" sz="1800" b="1" dirty="0">
                <a:effectLst/>
                <a:latin typeface="Calibri" panose="020F0502020204030204" pitchFamily="34" charset="0"/>
              </a:rPr>
              <a:t>https://bit.ly/3BUzKjY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4"/>
              </a:rPr>
              <a:t>https://docs.microsoft.com/en-us/azure/azure-sql/migration-guides/managed-instance/sql-server-to-managed-instance-guide?view=azuresql#post-migration</a:t>
            </a:r>
            <a:r>
              <a:rPr lang="en-US" sz="1800" dirty="0">
                <a:effectLst/>
                <a:latin typeface="Calibri" panose="020F0502020204030204" pitchFamily="34" charset="0"/>
              </a:rPr>
              <a:t> - </a:t>
            </a:r>
            <a:r>
              <a:rPr lang="en-US" sz="1800" b="1" dirty="0">
                <a:effectLst/>
                <a:latin typeface="Calibri" panose="020F0502020204030204" pitchFamily="34" charset="0"/>
              </a:rPr>
              <a:t>https://bit.ly/3dp1xQ6</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5"/>
              </a:rPr>
              <a:t>Microsoft Defender for SQL - Azure SQL Database | Microsoft Docs</a:t>
            </a:r>
            <a:r>
              <a:rPr lang="en-US" sz="1800" dirty="0">
                <a:effectLst/>
                <a:latin typeface="Calibri" panose="020F0502020204030204" pitchFamily="34" charset="0"/>
              </a:rPr>
              <a:t> - </a:t>
            </a:r>
            <a:r>
              <a:rPr lang="en-US" sz="1800" b="1" dirty="0">
                <a:effectLst/>
                <a:latin typeface="Calibri" panose="020F0502020204030204" pitchFamily="34" charset="0"/>
              </a:rPr>
              <a:t>https://bit.ly/3qOdim4</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6"/>
              </a:rPr>
              <a:t>https://docs.microsoft.com/en-us/azure/azure-sql/database/monitor-tune-overview?view=azuresql</a:t>
            </a:r>
            <a:r>
              <a:rPr lang="en-US" sz="1800" dirty="0">
                <a:effectLst/>
                <a:latin typeface="Calibri" panose="020F0502020204030204" pitchFamily="34" charset="0"/>
              </a:rPr>
              <a:t> - https://bit.ly/3xBdWHz </a:t>
            </a:r>
          </a:p>
          <a:p>
            <a:pPr marL="0" marR="0">
              <a:spcBef>
                <a:spcPts val="0"/>
              </a:spcBef>
              <a:spcAft>
                <a:spcPts val="0"/>
              </a:spcAft>
            </a:pPr>
            <a:endParaRPr lang="en-US"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u="sng" kern="1200" dirty="0">
                <a:solidFill>
                  <a:schemeClr val="accent1"/>
                </a:solidFill>
                <a:effectLst/>
                <a:latin typeface="Calibri" panose="020F0502020204030204" pitchFamily="34" charset="0"/>
                <a:ea typeface="+mn-ea"/>
                <a:cs typeface="+mn-cs"/>
              </a:rPr>
              <a:t>The best practices for performance comparison between Azure SQL Managed Instance and SQL Server</a:t>
            </a:r>
            <a:r>
              <a:rPr lang="en-US" sz="4000" b="0" i="0" u="sng" dirty="0">
                <a:solidFill>
                  <a:schemeClr val="accent1"/>
                </a:solidFill>
                <a:effectLst/>
                <a:latin typeface="SegoeUI"/>
              </a:rPr>
              <a:t> </a:t>
            </a:r>
            <a:r>
              <a:rPr lang="en-US" sz="2800" dirty="0">
                <a:effectLst/>
                <a:latin typeface="Calibri" panose="020F0502020204030204" pitchFamily="34" charset="0"/>
              </a:rPr>
              <a:t>- </a:t>
            </a:r>
            <a:r>
              <a:rPr lang="en-US" sz="2800" b="1" dirty="0">
                <a:effectLst/>
                <a:latin typeface="Calibri" panose="020F0502020204030204" pitchFamily="34" charset="0"/>
              </a:rPr>
              <a:t>https://bit.ly/3dv3dri</a:t>
            </a:r>
          </a:p>
          <a:p>
            <a:pPr marL="0" marR="0">
              <a:spcBef>
                <a:spcPts val="0"/>
              </a:spcBef>
              <a:spcAft>
                <a:spcPts val="0"/>
              </a:spcAft>
            </a:pPr>
            <a:endParaRPr lang="en-US" sz="2800" dirty="0">
              <a:hlinkClick r:id="rId7"/>
            </a:endParaRPr>
          </a:p>
          <a:p>
            <a:pPr marL="0" marR="0">
              <a:spcBef>
                <a:spcPts val="0"/>
              </a:spcBef>
              <a:spcAft>
                <a:spcPts val="0"/>
              </a:spcAft>
            </a:pPr>
            <a:r>
              <a:rPr lang="en-US" sz="2800" dirty="0">
                <a:hlinkClick r:id="rId7"/>
              </a:rPr>
              <a:t>Key causes of performance differences between SQL managed instance and SQL Server | Azure Blog and Updates | Microsoft Azure</a:t>
            </a:r>
            <a:r>
              <a:rPr lang="en-US" sz="1800" dirty="0">
                <a:effectLst/>
                <a:latin typeface="Calibri" panose="020F0502020204030204" pitchFamily="34" charset="0"/>
              </a:rPr>
              <a:t> - </a:t>
            </a:r>
            <a:r>
              <a:rPr lang="en-US" sz="1800" b="1" dirty="0">
                <a:effectLst/>
                <a:latin typeface="Calibri" panose="020F0502020204030204" pitchFamily="34" charset="0"/>
              </a:rPr>
              <a:t>https://bit.ly/3BwPnfI</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8"/>
              </a:rPr>
              <a:t>Storage performance best practices and considerations for Azure SQL DB Managed Instance (General Purpose) - Microsoft Tech Community</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2800" dirty="0">
                <a:hlinkClick r:id="rId9"/>
              </a:rPr>
              <a:t>Resource limits - Azure SQL Managed Instance | Microsoft Learn</a:t>
            </a:r>
            <a:r>
              <a:rPr lang="en-US" sz="2800" dirty="0"/>
              <a:t> - https://bit.ly/3C79J0A</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Azure SQL DB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10"/>
              </a:rPr>
              <a:t>https://docs.microsoft.com/en-us/azure/azure-sql/migration-guides/database/sql-server-to-sql-database-guide?view=azuresql#post-migration</a:t>
            </a:r>
            <a:r>
              <a:rPr lang="en-US" sz="1800" dirty="0">
                <a:effectLst/>
                <a:latin typeface="Calibri" panose="020F0502020204030204" pitchFamily="34" charset="0"/>
              </a:rPr>
              <a:t> - </a:t>
            </a:r>
            <a:r>
              <a:rPr lang="en-US" sz="1800" b="1" dirty="0">
                <a:effectLst/>
                <a:latin typeface="Calibri" panose="020F0502020204030204" pitchFamily="34" charset="0"/>
              </a:rPr>
              <a:t>https://bit.ly/3DyUqPC</a:t>
            </a:r>
          </a:p>
          <a:p>
            <a:pPr marL="0" marR="0">
              <a:spcBef>
                <a:spcPts val="0"/>
              </a:spcBef>
              <a:spcAft>
                <a:spcPts val="0"/>
              </a:spcAft>
            </a:pPr>
            <a:r>
              <a:rPr lang="en-US" sz="18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20</a:t>
            </a:fld>
            <a:endParaRPr lang="en-US" dirty="0"/>
          </a:p>
        </p:txBody>
      </p:sp>
    </p:spTree>
    <p:extLst>
      <p:ext uri="{BB962C8B-B14F-4D97-AF65-F5344CB8AC3E}">
        <p14:creationId xmlns:p14="http://schemas.microsoft.com/office/powerpoint/2010/main" val="270084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21</a:t>
            </a:fld>
            <a:endParaRPr lang="en-US" dirty="0"/>
          </a:p>
        </p:txBody>
      </p:sp>
    </p:spTree>
    <p:extLst>
      <p:ext uri="{BB962C8B-B14F-4D97-AF65-F5344CB8AC3E}">
        <p14:creationId xmlns:p14="http://schemas.microsoft.com/office/powerpoint/2010/main" val="2753560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a:t>
            </a:fld>
            <a:endParaRPr lang="en-US" dirty="0"/>
          </a:p>
        </p:txBody>
      </p:sp>
    </p:spTree>
    <p:extLst>
      <p:ext uri="{BB962C8B-B14F-4D97-AF65-F5344CB8AC3E}">
        <p14:creationId xmlns:p14="http://schemas.microsoft.com/office/powerpoint/2010/main" val="3753746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054D8-8F0B-4602-B903-9DC5C1B105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943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24</a:t>
            </a:fld>
            <a:endParaRPr lang="en-US" dirty="0"/>
          </a:p>
        </p:txBody>
      </p:sp>
    </p:spTree>
    <p:extLst>
      <p:ext uri="{BB962C8B-B14F-4D97-AF65-F5344CB8AC3E}">
        <p14:creationId xmlns:p14="http://schemas.microsoft.com/office/powerpoint/2010/main" val="102170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054D8-8F0B-4602-B903-9DC5C1B105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06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Resource Limits: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https://learn.microsoft.com/en-us/azure/azure-sql/managed-instance/resource-limits?view=azuresql#file-io-characteristics-in-general-purpose-tier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https://learn.microsoft.com/en-us/azure/azure-sql/database/resource-limits-vcore-single-databases?view=azuresql</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dirty="0"/>
              <a:t>https://bit.ly/3BrhRrw</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6</a:t>
            </a:fld>
            <a:endParaRPr lang="en-US" dirty="0"/>
          </a:p>
        </p:txBody>
      </p:sp>
    </p:spTree>
    <p:extLst>
      <p:ext uri="{BB962C8B-B14F-4D97-AF65-F5344CB8AC3E}">
        <p14:creationId xmlns:p14="http://schemas.microsoft.com/office/powerpoint/2010/main" val="269274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current size of the databases?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has size limitations based on the SKU and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SQL DB has a max size of 4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Hyperscale SQL DB has a max size of 100 TB</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Azure MI has a max size of 8 or 16 TB based on its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General Purpose service tier - Azure SQL Database &amp; Azure SQL Managed Instance | Microsoft Docs - </a:t>
            </a:r>
            <a:r>
              <a:rPr lang="en-US" sz="2800" b="1" dirty="0"/>
              <a:t>https://bit.ly/3BrhRrw</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Business Critical service tier - Azure SQL Database &amp; Azure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https://bit.ly/3BrU1M9</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expected growth for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Determining growth is important as it helps us define which Azure SQL DB we can look at migrating to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Refer to links provided above for max size limitations of each database and each tier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our workload? This can best be determined by executing the following to gather database performance data.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Get Azure SQL SKU recommendations (Data Migration Assistant) - SQL Server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https://bit.ly/3Uo0Tme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out SLA?</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level of resilience does the database require? Will we require geo-replicated database? Will geo-redundant backups work as a DR model?</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https://bit.ly/3qQbt8e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What is the RTO/RPO of the database?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Azure SQL DB and Managed Instance Provides point in time recovery from the local backups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Automatic, geo-redundant backups - Azure SQL Database &amp; Azure SQL Managed Instance | Microsoft Docs-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https://bit.ly/3QYyFf0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Note the RPO and RTO capabilities noted in section “Restore capabilities and features of Azure SQL Database and Azure SQL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any breaking changes found in the DMA ( Database Migration Assistant)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breaking change in Azure SQL DB can we utilize Azure Managed Instance?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will it take to fix the identified breaking change?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HA? What is the BCDR plan for the database in question?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High availability - Azure SQL Database and SQL Managed Instance | Microsoft Docs -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https://bit.ly/3RVzoz7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have a reliance on another database within the SQL Server Instance? Does the database/application have a query that spans multiple databases with a single connection?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Is there a reliance on linked servers?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SQL Agent jobs outside of scheduled maintenance?</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One possible solution to SQL Agents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Managed Instances have the ability to deploy SQL Agent Jobs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the database require the OS?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example are there Stored Procs that make calls to the OS </a:t>
            </a:r>
          </a:p>
          <a:p>
            <a:endParaRPr lang="en-US" sz="1800" dirty="0"/>
          </a:p>
        </p:txBody>
      </p:sp>
      <p:sp>
        <p:nvSpPr>
          <p:cNvPr id="4" name="Slide Number Placeholder 3"/>
          <p:cNvSpPr>
            <a:spLocks noGrp="1"/>
          </p:cNvSpPr>
          <p:nvPr>
            <p:ph type="sldNum" sz="quarter" idx="5"/>
          </p:nvPr>
        </p:nvSpPr>
        <p:spPr/>
        <p:txBody>
          <a:bodyPr/>
          <a:lstStyle/>
          <a:p>
            <a:fld id="{943FDEBD-0C42-485B-B1F6-C342BFE1656D}" type="slidenum">
              <a:rPr lang="en-US" smtClean="0"/>
              <a:t>7</a:t>
            </a:fld>
            <a:endParaRPr lang="en-US" dirty="0"/>
          </a:p>
        </p:txBody>
      </p:sp>
    </p:spTree>
    <p:extLst>
      <p:ext uri="{BB962C8B-B14F-4D97-AF65-F5344CB8AC3E}">
        <p14:creationId xmlns:p14="http://schemas.microsoft.com/office/powerpoint/2010/main" val="1782413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5"/>
          </p:nvPr>
        </p:nvSpPr>
        <p:spPr/>
        <p:txBody>
          <a:bodyPr/>
          <a:lstStyle/>
          <a:p>
            <a:fld id="{943FDEBD-0C42-485B-B1F6-C342BFE1656D}" type="slidenum">
              <a:rPr lang="en-US" smtClean="0"/>
              <a:t>8</a:t>
            </a:fld>
            <a:endParaRPr lang="en-US" dirty="0"/>
          </a:p>
        </p:txBody>
      </p:sp>
    </p:spTree>
    <p:extLst>
      <p:ext uri="{BB962C8B-B14F-4D97-AF65-F5344CB8AC3E}">
        <p14:creationId xmlns:p14="http://schemas.microsoft.com/office/powerpoint/2010/main" val="99295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3"/>
              </a:rPr>
              <a:t>.bacpac</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4"/>
              </a:rPr>
              <a:t>.dacpac</a:t>
            </a:r>
            <a:r>
              <a:rPr lang="en-US" sz="1800" dirty="0">
                <a:effectLst/>
                <a:latin typeface="Calibri" panose="020F0502020204030204" pitchFamily="34" charset="0"/>
              </a:rPr>
              <a:t> + </a:t>
            </a:r>
            <a:r>
              <a:rPr lang="en-US" sz="1800" dirty="0">
                <a:effectLst/>
                <a:latin typeface="Calibri" panose="020F0502020204030204" pitchFamily="34" charset="0"/>
                <a:hlinkClick r:id="rId5"/>
              </a:rPr>
              <a:t>Bulk Copy Protocol (BCP)</a:t>
            </a:r>
            <a:r>
              <a:rPr lang="en-US" sz="1800" dirty="0">
                <a:effectLst/>
                <a:latin typeface="Calibri" panose="020F0502020204030204" pitchFamily="34" charset="0"/>
              </a:rPr>
              <a:t> </a:t>
            </a: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6"/>
              </a:rPr>
              <a:t>Smart Bulk Copy Tool</a:t>
            </a:r>
            <a:endParaRPr lang="en-US" sz="1800" dirty="0">
              <a:effectLst/>
              <a:latin typeface="Calibri" panose="020F0502020204030204" pitchFamily="34" charset="0"/>
            </a:endParaRPr>
          </a:p>
          <a:p>
            <a:pPr marL="342900" marR="0">
              <a:spcBef>
                <a:spcPts val="0"/>
              </a:spcBef>
              <a:spcAft>
                <a:spcPts val="0"/>
              </a:spcAft>
            </a:pPr>
            <a:r>
              <a:rPr lang="en-US" sz="1800" dirty="0">
                <a:effectLst/>
                <a:latin typeface="Calibri" panose="020F0502020204030204" pitchFamily="34" charset="0"/>
                <a:hlinkClick r:id="rId7"/>
              </a:rPr>
              <a:t>https://github.com/Azure-Samples/smartbulkcopy</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hlinkClick r:id="rId8"/>
              </a:rPr>
              <a:t>Data Migration Assistant (DMA)</a:t>
            </a:r>
            <a:endParaRPr lang="en-US"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 </a:t>
            </a:r>
            <a:r>
              <a:rPr lang="en-US" dirty="0">
                <a:hlinkClick r:id="rId9"/>
              </a:rPr>
              <a:t>Azure SQL Server replication to Azure SQL Database - Azure SQL Database | Microsoft Docs</a:t>
            </a: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9</a:t>
            </a:fld>
            <a:endParaRPr lang="en-US" dirty="0"/>
          </a:p>
        </p:txBody>
      </p:sp>
    </p:spTree>
    <p:extLst>
      <p:ext uri="{BB962C8B-B14F-4D97-AF65-F5344CB8AC3E}">
        <p14:creationId xmlns:p14="http://schemas.microsoft.com/office/powerpoint/2010/main" val="78973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10</a:t>
            </a:fld>
            <a:endParaRPr lang="en-US" dirty="0"/>
          </a:p>
        </p:txBody>
      </p:sp>
    </p:spTree>
    <p:extLst>
      <p:ext uri="{BB962C8B-B14F-4D97-AF65-F5344CB8AC3E}">
        <p14:creationId xmlns:p14="http://schemas.microsoft.com/office/powerpoint/2010/main" val="318812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43FDEBD-0C42-485B-B1F6-C342BFE1656D}" type="slidenum">
              <a:rPr lang="en-US" smtClean="0"/>
              <a:t>11</a:t>
            </a:fld>
            <a:endParaRPr lang="en-US" dirty="0"/>
          </a:p>
        </p:txBody>
      </p:sp>
    </p:spTree>
    <p:extLst>
      <p:ext uri="{BB962C8B-B14F-4D97-AF65-F5344CB8AC3E}">
        <p14:creationId xmlns:p14="http://schemas.microsoft.com/office/powerpoint/2010/main" val="3987025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108540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30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63247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56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59432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084008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366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11823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289575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52005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939611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648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724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523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3103111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9201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51257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52610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20944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186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7D16-2BB9-FC58-BB1E-6D1F621784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6C1B2A-A1C2-9BBB-8F0D-9D1C3945E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2DA9F-4A74-DB43-1E86-0CFC4CEE49A3}"/>
              </a:ext>
            </a:extLst>
          </p:cNvPr>
          <p:cNvSpPr>
            <a:spLocks noGrp="1"/>
          </p:cNvSpPr>
          <p:nvPr>
            <p:ph type="dt" sz="half" idx="10"/>
          </p:nvPr>
        </p:nvSpPr>
        <p:spPr/>
        <p:txBody>
          <a:bodyPr/>
          <a:lstStyle/>
          <a:p>
            <a:fld id="{41D5C1B2-FC4F-4B93-BA8E-856623407753}" type="datetimeFigureOut">
              <a:rPr lang="en-US" smtClean="0"/>
              <a:t>2/16/2023</a:t>
            </a:fld>
            <a:endParaRPr lang="en-US" dirty="0"/>
          </a:p>
        </p:txBody>
      </p:sp>
      <p:sp>
        <p:nvSpPr>
          <p:cNvPr id="5" name="Footer Placeholder 4">
            <a:extLst>
              <a:ext uri="{FF2B5EF4-FFF2-40B4-BE49-F238E27FC236}">
                <a16:creationId xmlns:a16="http://schemas.microsoft.com/office/drawing/2014/main" id="{B3BF4561-5704-2C58-CF8A-DBEFAF85B4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55DA83-7251-3C71-B2CD-4BEE55B05C78}"/>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7813583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3A7-69FC-1ADE-5650-11BAB10A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035B-6151-393B-9056-8BAAA9C71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FA7F7-EEF4-F828-AFE8-F7DBFB3E827B}"/>
              </a:ext>
            </a:extLst>
          </p:cNvPr>
          <p:cNvSpPr>
            <a:spLocks noGrp="1"/>
          </p:cNvSpPr>
          <p:nvPr>
            <p:ph type="dt" sz="half" idx="10"/>
          </p:nvPr>
        </p:nvSpPr>
        <p:spPr/>
        <p:txBody>
          <a:bodyPr/>
          <a:lstStyle/>
          <a:p>
            <a:fld id="{41D5C1B2-FC4F-4B93-BA8E-856623407753}" type="datetimeFigureOut">
              <a:rPr lang="en-US" smtClean="0"/>
              <a:t>2/16/2023</a:t>
            </a:fld>
            <a:endParaRPr lang="en-US" dirty="0"/>
          </a:p>
        </p:txBody>
      </p:sp>
      <p:sp>
        <p:nvSpPr>
          <p:cNvPr id="5" name="Footer Placeholder 4">
            <a:extLst>
              <a:ext uri="{FF2B5EF4-FFF2-40B4-BE49-F238E27FC236}">
                <a16:creationId xmlns:a16="http://schemas.microsoft.com/office/drawing/2014/main" id="{5700C5ED-9D20-F54C-BEA0-A447CB8A81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6D9798-AC9D-32C9-EE31-436B99D19A6F}"/>
              </a:ext>
            </a:extLst>
          </p:cNvPr>
          <p:cNvSpPr>
            <a:spLocks noGrp="1"/>
          </p:cNvSpPr>
          <p:nvPr>
            <p:ph type="sldNum" sz="quarter" idx="12"/>
          </p:nvPr>
        </p:nvSpPr>
        <p:spPr/>
        <p:txBody>
          <a:bodyPr/>
          <a:lstStyle/>
          <a:p>
            <a:fld id="{90DB4473-1BF5-4EF9-BED2-7746F71E60CE}" type="slidenum">
              <a:rPr lang="en-US" smtClean="0"/>
              <a:t>‹#›</a:t>
            </a:fld>
            <a:endParaRPr lang="en-US" dirty="0"/>
          </a:p>
        </p:txBody>
      </p:sp>
    </p:spTree>
    <p:extLst>
      <p:ext uri="{BB962C8B-B14F-4D97-AF65-F5344CB8AC3E}">
        <p14:creationId xmlns:p14="http://schemas.microsoft.com/office/powerpoint/2010/main" val="1022466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94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7770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67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907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0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7646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79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753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41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6242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93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0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052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3009013"/>
            <a:ext cx="9401560" cy="1814086"/>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02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570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2" y="-1"/>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itle 2"/>
          <p:cNvSpPr>
            <a:spLocks noGrp="1"/>
          </p:cNvSpPr>
          <p:nvPr>
            <p:ph type="title"/>
          </p:nvPr>
        </p:nvSpPr>
        <p:spPr>
          <a:xfrm>
            <a:off x="472128" y="689288"/>
            <a:ext cx="9125634" cy="927940"/>
          </a:xfrm>
          <a:prstGeom prst="rect">
            <a:avLst/>
          </a:prstGeom>
        </p:spPr>
        <p:txBody>
          <a:bodyPr/>
          <a:lstStyle>
            <a:lvl1pPr algn="l">
              <a:defRPr sz="4400"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a:xfrm>
            <a:off x="11367166" y="6437743"/>
            <a:ext cx="555597" cy="133860"/>
          </a:xfrm>
          <a:prstGeom prst="rect">
            <a:avLst/>
          </a:prstGeom>
        </p:spPr>
        <p:txBody>
          <a:bodyPr/>
          <a:lstStyle>
            <a:lvl1pPr>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6052FC3A-E1BD-E54F-9A48-71EBDEF00552}" type="slidenum">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53441"/>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715"/>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30305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30" y="2800623"/>
            <a:ext cx="5484527" cy="1256754"/>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556" indent="0">
              <a:buFont typeface="Arial" panose="020B0604020202020204" pitchFamily="34" charset="0"/>
              <a:buNone/>
              <a:defRPr sz="1400"/>
            </a:lvl2pPr>
            <a:lvl3pPr marL="457112" indent="0">
              <a:buFont typeface="Arial" panose="020B0604020202020204" pitchFamily="34" charset="0"/>
              <a:buNone/>
              <a:defRPr sz="1100"/>
            </a:lvl3pPr>
            <a:lvl4pPr marL="685668" indent="0">
              <a:buFont typeface="Arial" panose="020B0604020202020204" pitchFamily="34" charset="0"/>
              <a:buNone/>
              <a:defRPr sz="1050"/>
            </a:lvl4pPr>
            <a:lvl5pPr marL="914225"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4" y="2219438"/>
            <a:ext cx="4368366" cy="1311128"/>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4195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3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773436"/>
            <a:ext cx="5146330" cy="1311128"/>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910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1778828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5"/>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prstClr val="black">
                    <a:lumMod val="65000"/>
                  </a:prstClr>
                </a:solidFill>
                <a:effectLst/>
                <a:uLnTx/>
                <a:uFillTx/>
                <a:latin typeface="Calibri" panose="020F0502020204030204"/>
                <a:ea typeface="+mn-ea"/>
                <a:cs typeface="+mn-cs"/>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70" cy="813819"/>
          </a:xfrm>
        </p:spPr>
        <p:txBody>
          <a:bodyPr/>
          <a:lstStyle/>
          <a:p>
            <a:r>
              <a:rPr lang="en-US"/>
              <a:t>Click to edit Master title style</a:t>
            </a:r>
          </a:p>
        </p:txBody>
      </p:sp>
    </p:spTree>
    <p:extLst>
      <p:ext uri="{BB962C8B-B14F-4D97-AF65-F5344CB8AC3E}">
        <p14:creationId xmlns:p14="http://schemas.microsoft.com/office/powerpoint/2010/main" val="27686212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46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07E-8DED-4CAD-BA0C-070AFC4BE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BD884-F760-44F4-8288-387F04115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B6C3E-A20C-4793-8F68-014A54ED1710}"/>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5" name="Footer Placeholder 4">
            <a:extLst>
              <a:ext uri="{FF2B5EF4-FFF2-40B4-BE49-F238E27FC236}">
                <a16:creationId xmlns:a16="http://schemas.microsoft.com/office/drawing/2014/main" id="{619BFD45-F8A7-4F16-89AC-3DE9C8D971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665220-C45C-4E1A-AF81-7F6DDB3441E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940208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970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7B21-A3C3-4863-B4DD-1CF2D2884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3F25B-356F-49EA-A5B9-0BB5686F6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893BD-A9C0-48B9-9BC4-135271747A63}"/>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5" name="Footer Placeholder 4">
            <a:extLst>
              <a:ext uri="{FF2B5EF4-FFF2-40B4-BE49-F238E27FC236}">
                <a16:creationId xmlns:a16="http://schemas.microsoft.com/office/drawing/2014/main" id="{2A2DB724-8842-4863-8708-36A155CFFD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EEBA5E-5524-4D8E-A509-E76EB4EA2A7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5474515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C64D-F746-43D4-A6F1-3744732814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AE671-3A05-4F07-A4BE-539BB7993A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638908-AAA7-40F6-A7A5-3E97EFECB164}"/>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5" name="Footer Placeholder 4">
            <a:extLst>
              <a:ext uri="{FF2B5EF4-FFF2-40B4-BE49-F238E27FC236}">
                <a16:creationId xmlns:a16="http://schemas.microsoft.com/office/drawing/2014/main" id="{61DF176F-A18B-4F63-B9F4-B801F58AE8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D99BEB-C2BB-4A50-A69D-B134FB1A70D9}"/>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72028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B75-DDDA-457D-9EA6-3434AEAA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6745E8-565E-4534-957F-680C38ECF3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C2E75A-B5E4-4A40-9B96-9ECF86C8C2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AC164-4165-4091-9A6E-15BB67FFECE7}"/>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6" name="Footer Placeholder 5">
            <a:extLst>
              <a:ext uri="{FF2B5EF4-FFF2-40B4-BE49-F238E27FC236}">
                <a16:creationId xmlns:a16="http://schemas.microsoft.com/office/drawing/2014/main" id="{DAC499DF-2F6B-4330-9037-D680B527F4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288605-74B7-4DB5-842E-DCF72E69DFC3}"/>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6322443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516A-1143-4677-910C-4D6CBC66D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D2AE70-3F4E-45F6-837D-61D65A4FDF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743584-6491-45D2-AE33-75DD577CC9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57BA9-06F8-4A06-9E35-09DA4CEE4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DD7468-B513-4B31-9F67-841B29624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499AC9-1A6A-4638-8F13-23095DEAAF4D}"/>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8" name="Footer Placeholder 7">
            <a:extLst>
              <a:ext uri="{FF2B5EF4-FFF2-40B4-BE49-F238E27FC236}">
                <a16:creationId xmlns:a16="http://schemas.microsoft.com/office/drawing/2014/main" id="{D5C50884-75F9-47EC-9A7C-F0F9D8FAB92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99133A4-F693-4BE8-B23A-EF26C558E90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10444731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5F58-B616-4DA6-A204-0A76D9324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344DB2-D601-42BE-B238-436BCEDA7CD8}"/>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4" name="Footer Placeholder 3">
            <a:extLst>
              <a:ext uri="{FF2B5EF4-FFF2-40B4-BE49-F238E27FC236}">
                <a16:creationId xmlns:a16="http://schemas.microsoft.com/office/drawing/2014/main" id="{27514718-95B8-46B8-883C-819734A848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C709DC-FF4E-47DF-BB3F-E01BC9BF93E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052998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A5CE7B-71FC-4B9E-844D-5944F496316E}"/>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3" name="Footer Placeholder 2">
            <a:extLst>
              <a:ext uri="{FF2B5EF4-FFF2-40B4-BE49-F238E27FC236}">
                <a16:creationId xmlns:a16="http://schemas.microsoft.com/office/drawing/2014/main" id="{7F9BBD0E-7F09-499B-8845-B035B0268FA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AB2FF97-1053-4411-B598-27B72035126C}"/>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3930151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D341-C0BF-46BC-96C5-3546FC07F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9677F5-E01B-40A4-B1B7-FD3A537B8B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FC1A7-AE58-4EE9-8A6C-90C02A737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42589-461A-4810-9A4F-255EFC21D5C4}"/>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6" name="Footer Placeholder 5">
            <a:extLst>
              <a:ext uri="{FF2B5EF4-FFF2-40B4-BE49-F238E27FC236}">
                <a16:creationId xmlns:a16="http://schemas.microsoft.com/office/drawing/2014/main" id="{7ECA4E17-ACFA-48E1-B64B-CD5C1F3043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0945AB-0724-43E2-AE57-C1E303D0D5D1}"/>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14434078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782-2E6F-47AC-B090-985C71AC8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3E693-0E70-4706-9B74-92610636C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3950ABF-F133-4FF1-94EB-3C661CA3A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9C086-1989-42F4-AEE4-F3C27E04E4B1}"/>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6" name="Footer Placeholder 5">
            <a:extLst>
              <a:ext uri="{FF2B5EF4-FFF2-40B4-BE49-F238E27FC236}">
                <a16:creationId xmlns:a16="http://schemas.microsoft.com/office/drawing/2014/main" id="{AE282072-F6E9-4FD6-AE81-E0A5B55A09D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46D9F1-F21A-4FEB-B740-39A07BC6A06A}"/>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791704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9072-3A3D-469D-AC44-2B8418419D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92FFF-AB19-4024-A967-83ED3C42D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38743-0B81-4033-B5F8-F96E01D0F43E}"/>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5" name="Footer Placeholder 4">
            <a:extLst>
              <a:ext uri="{FF2B5EF4-FFF2-40B4-BE49-F238E27FC236}">
                <a16:creationId xmlns:a16="http://schemas.microsoft.com/office/drawing/2014/main" id="{E03FCCF8-8FFD-4B5B-B444-87456CBCD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AAD7C6-1956-4ACB-82D1-6062F1349FB7}"/>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230269492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CC5CAA-E8CA-41F7-9A1C-D5EEB5A400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A6363-52FA-4A8B-B260-C6D1A9DCE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2A25-A7DD-45DF-B694-7A42DDA50894}"/>
              </a:ext>
            </a:extLst>
          </p:cNvPr>
          <p:cNvSpPr>
            <a:spLocks noGrp="1"/>
          </p:cNvSpPr>
          <p:nvPr>
            <p:ph type="dt" sz="half" idx="10"/>
          </p:nvPr>
        </p:nvSpPr>
        <p:spPr/>
        <p:txBody>
          <a:bodyPr/>
          <a:lstStyle/>
          <a:p>
            <a:fld id="{7CFED5CF-EA99-4BF7-BEF7-26E08C4020B9}" type="datetimeFigureOut">
              <a:rPr lang="en-US" smtClean="0"/>
              <a:t>2/16/2023</a:t>
            </a:fld>
            <a:endParaRPr lang="en-US" dirty="0"/>
          </a:p>
        </p:txBody>
      </p:sp>
      <p:sp>
        <p:nvSpPr>
          <p:cNvPr id="5" name="Footer Placeholder 4">
            <a:extLst>
              <a:ext uri="{FF2B5EF4-FFF2-40B4-BE49-F238E27FC236}">
                <a16:creationId xmlns:a16="http://schemas.microsoft.com/office/drawing/2014/main" id="{7ABB13CC-664B-4CA7-B49C-0092137AC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AC265EC-22BB-4E14-A640-B356ABE2589D}"/>
              </a:ext>
            </a:extLst>
          </p:cNvPr>
          <p:cNvSpPr>
            <a:spLocks noGrp="1"/>
          </p:cNvSpPr>
          <p:nvPr>
            <p:ph type="sldNum" sz="quarter" idx="12"/>
          </p:nvPr>
        </p:nvSpPr>
        <p:spPr/>
        <p:txBody>
          <a:bodyPr/>
          <a:lstStyle/>
          <a:p>
            <a:fld id="{93563B9E-EBE0-410D-B4CA-80C8F27266B6}" type="slidenum">
              <a:rPr lang="en-US" smtClean="0"/>
              <a:t>‹#›</a:t>
            </a:fld>
            <a:endParaRPr lang="en-US" dirty="0"/>
          </a:p>
        </p:txBody>
      </p:sp>
    </p:spTree>
    <p:extLst>
      <p:ext uri="{BB962C8B-B14F-4D97-AF65-F5344CB8AC3E}">
        <p14:creationId xmlns:p14="http://schemas.microsoft.com/office/powerpoint/2010/main" val="319437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726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9313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0656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88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75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686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4154903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88082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8365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2317848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6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504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2961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2754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7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540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65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830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737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052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4974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509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763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3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3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627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03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3870944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477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0094011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2912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57272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9191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1905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079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412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6822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26453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415125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3760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anose="020B0502040204020203" pitchFamily="34" charset="0"/>
              </a:rPr>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5569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90718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7916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641198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74491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06603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4418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5537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1349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07220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1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3013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1538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3850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1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0186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2264768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88624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2887558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83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7326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208526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47378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6618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573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92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7792066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62885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1838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793878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17979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66126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1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097416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273725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46575975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57682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10236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5967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20509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26290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1760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761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232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24212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96773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486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440284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6546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2136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45350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5943282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70084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711056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2.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theme" Target="../theme/theme3.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226971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 id="2147483834" r:id="rId55"/>
    <p:sldLayoutId id="2147483835" r:id="rId56"/>
    <p:sldLayoutId id="2147483836" r:id="rId57"/>
    <p:sldLayoutId id="2147483837" r:id="rId58"/>
    <p:sldLayoutId id="2147483838" r:id="rId59"/>
    <p:sldLayoutId id="2147483839" r:id="rId60"/>
    <p:sldLayoutId id="2147483840" r:id="rId61"/>
    <p:sldLayoutId id="2147483841" r:id="rId62"/>
    <p:sldLayoutId id="2147483842" r:id="rId63"/>
    <p:sldLayoutId id="2147483843" r:id="rId64"/>
    <p:sldLayoutId id="2147483844" r:id="rId65"/>
    <p:sldLayoutId id="2147483845" r:id="rId66"/>
    <p:sldLayoutId id="2147483846" r:id="rId67"/>
    <p:sldLayoutId id="2147483847" r:id="rId68"/>
    <p:sldLayoutId id="2147483848" r:id="rId69"/>
    <p:sldLayoutId id="2147483849" r:id="rId70"/>
    <p:sldLayoutId id="2147483850" r:id="rId71"/>
    <p:sldLayoutId id="2147483851" r:id="rId72"/>
    <p:sldLayoutId id="2147483852" r:id="rId73"/>
    <p:sldLayoutId id="2147483853" r:id="rId74"/>
    <p:sldLayoutId id="2147483854" r:id="rId75"/>
    <p:sldLayoutId id="2147483855" r:id="rId76"/>
    <p:sldLayoutId id="2147483856" r:id="rId77"/>
    <p:sldLayoutId id="2147483857" r:id="rId78"/>
    <p:sldLayoutId id="2147483858" r:id="rId79"/>
    <p:sldLayoutId id="2147483859" r:id="rId80"/>
    <p:sldLayoutId id="2147483860" r:id="rId81"/>
    <p:sldLayoutId id="2147483861" r:id="rId82"/>
    <p:sldLayoutId id="2147483862" r:id="rId83"/>
    <p:sldLayoutId id="2147483863" r:id="rId84"/>
    <p:sldLayoutId id="2147483864" r:id="rId85"/>
    <p:sldLayoutId id="2147483865" r:id="rId86"/>
    <p:sldLayoutId id="2147483866" r:id="rId87"/>
    <p:sldLayoutId id="2147483867" r:id="rId88"/>
    <p:sldLayoutId id="2147483868" r:id="rId89"/>
    <p:sldLayoutId id="2147483869" r:id="rId90"/>
    <p:sldLayoutId id="2147483870" r:id="rId91"/>
    <p:sldLayoutId id="2147483871" r:id="rId92"/>
    <p:sldLayoutId id="2147483872" r:id="rId93"/>
    <p:sldLayoutId id="2147483873" r:id="rId94"/>
    <p:sldLayoutId id="2147483874" r:id="rId95"/>
    <p:sldLayoutId id="2147483875" r:id="rId96"/>
    <p:sldLayoutId id="2147483876" r:id="rId97"/>
    <p:sldLayoutId id="2147483877" r:id="rId98"/>
    <p:sldLayoutId id="2147483878" r:id="rId99"/>
    <p:sldLayoutId id="2147483879" r:id="rId100"/>
    <p:sldLayoutId id="2147483880" r:id="rId101"/>
    <p:sldLayoutId id="2147483881" r:id="rId102"/>
    <p:sldLayoutId id="2147483882" r:id="rId103"/>
    <p:sldLayoutId id="2147483883" r:id="rId104"/>
    <p:sldLayoutId id="2147483884" r:id="rId105"/>
    <p:sldLayoutId id="2147483885" r:id="rId106"/>
    <p:sldLayoutId id="2147483886" r:id="rId107"/>
    <p:sldLayoutId id="2147483887" r:id="rId108"/>
    <p:sldLayoutId id="2147483888" r:id="rId109"/>
    <p:sldLayoutId id="2147483889" r:id="rId110"/>
    <p:sldLayoutId id="2147483890" r:id="rId111"/>
    <p:sldLayoutId id="2147483891" r:id="rId112"/>
    <p:sldLayoutId id="2147483892" r:id="rId113"/>
    <p:sldLayoutId id="2147483893" r:id="rId114"/>
    <p:sldLayoutId id="2147483894" r:id="rId115"/>
    <p:sldLayoutId id="2147483895" r:id="rId116"/>
    <p:sldLayoutId id="2147483896" r:id="rId117"/>
    <p:sldLayoutId id="2147483897"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310168CF-47BA-49AD-A3EF-29B9631ADB59}" type="datetimeFigureOut">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2/16/2023</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8683B73E-6D0A-4609-B2DD-DAECDE3A93A7}"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85362"/>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97B034-9C1F-402D-8476-DD461BD553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730014-6102-4672-BA82-71DC80DE8A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4105B8-CF3E-4A0C-AA24-BC3C24521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ED5CF-EA99-4BF7-BEF7-26E08C4020B9}" type="datetimeFigureOut">
              <a:rPr lang="en-US" smtClean="0"/>
              <a:t>2/16/2023</a:t>
            </a:fld>
            <a:endParaRPr lang="en-US" dirty="0"/>
          </a:p>
        </p:txBody>
      </p:sp>
      <p:sp>
        <p:nvSpPr>
          <p:cNvPr id="5" name="Footer Placeholder 4">
            <a:extLst>
              <a:ext uri="{FF2B5EF4-FFF2-40B4-BE49-F238E27FC236}">
                <a16:creationId xmlns:a16="http://schemas.microsoft.com/office/drawing/2014/main" id="{18801C8C-C86E-4540-9827-3501852C3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6D33AF9-1D1D-4F83-B559-8ECF608D4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63B9E-EBE0-410D-B4CA-80C8F27266B6}" type="slidenum">
              <a:rPr lang="en-US" smtClean="0"/>
              <a:t>‹#›</a:t>
            </a:fld>
            <a:endParaRPr lang="en-US" dirty="0"/>
          </a:p>
        </p:txBody>
      </p:sp>
    </p:spTree>
    <p:extLst>
      <p:ext uri="{BB962C8B-B14F-4D97-AF65-F5344CB8AC3E}">
        <p14:creationId xmlns:p14="http://schemas.microsoft.com/office/powerpoint/2010/main" val="17300988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hemeOverride" Target="../theme/themeOverride2.xml"/><Relationship Id="rId4" Type="http://schemas.openxmlformats.org/officeDocument/2006/relationships/hyperlink" Target="https://docs.microsoft.com/en-us/sql/tools/sqlpackage/sqlpackage-export?view=sql-server-ver16"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9.xml"/><Relationship Id="rId7" Type="http://schemas.openxmlformats.org/officeDocument/2006/relationships/hyperlink" Target="https://learn.microsoft.com/en-us/sql/tools/sqlpackage/sqlpackage-extract?view=sql-server-ver16#examples" TargetMode="External"/><Relationship Id="rId2" Type="http://schemas.openxmlformats.org/officeDocument/2006/relationships/slideLayout" Target="../slideLayouts/slideLayout22.xml"/><Relationship Id="rId1" Type="http://schemas.openxmlformats.org/officeDocument/2006/relationships/themeOverride" Target="../theme/themeOverride3.xml"/><Relationship Id="rId6" Type="http://schemas.openxmlformats.org/officeDocument/2006/relationships/hyperlink" Target="https://docs.microsoft.com/en-us/sql/tools/bcp-utility" TargetMode="External"/><Relationship Id="rId5" Type="http://schemas.openxmlformats.org/officeDocument/2006/relationships/hyperlink" Target="https://docs.microsoft.com/en-us/sql/relational-databases/data-tier-applications/data-tier-applications" TargetMode="External"/><Relationship Id="rId4" Type="http://schemas.openxmlformats.org/officeDocument/2006/relationships/hyperlink" Target="https://docs.microsoft.com/en-us/sql/relational-databases/data-tier-applications/data-tier-applications?view=sql-server-ver15#bacpac" TargetMode="External"/><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xml"/><Relationship Id="rId1" Type="http://schemas.openxmlformats.org/officeDocument/2006/relationships/themeOverride" Target="../theme/themeOverride4.xml"/><Relationship Id="rId5" Type="http://schemas.openxmlformats.org/officeDocument/2006/relationships/image" Target="../media/image33.png"/><Relationship Id="rId4" Type="http://schemas.openxmlformats.org/officeDocument/2006/relationships/hyperlink" Target="https://docs.microsoft.com/en-us/samples/azure-samples/smartbulkcopy/smart-bulk-copy/"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hyperlink" Target="https://learn.microsoft.com/en-us/sql/dma/dma-sku-recommend-sql-db?view=sql-server-ver16" TargetMode="External"/><Relationship Id="rId2" Type="http://schemas.openxmlformats.org/officeDocument/2006/relationships/slideLayout" Target="../slideLayouts/slideLayout22.xml"/><Relationship Id="rId1" Type="http://schemas.openxmlformats.org/officeDocument/2006/relationships/themeOverride" Target="../theme/themeOverride5.xml"/><Relationship Id="rId6" Type="http://schemas.openxmlformats.org/officeDocument/2006/relationships/image" Target="../media/image34.png"/><Relationship Id="rId5" Type="http://schemas.openxmlformats.org/officeDocument/2006/relationships/hyperlink" Target="https://learn.microsoft.com/en-us/azure/dms/tutorial-sql-server-to-azure-sql" TargetMode="External"/><Relationship Id="rId4" Type="http://schemas.openxmlformats.org/officeDocument/2006/relationships/hyperlink" Target="https://docs.microsoft.com/en-us/sql/dma/"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themeOverride" Target="../theme/themeOverride6.xml"/><Relationship Id="rId5" Type="http://schemas.openxmlformats.org/officeDocument/2006/relationships/image" Target="../media/image35.png"/><Relationship Id="rId4" Type="http://schemas.openxmlformats.org/officeDocument/2006/relationships/hyperlink" Target="https://docs.microsoft.com/en-us/azure/azure-sql/database/replication-to-sql-database?view=azuresq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zure-sql/managed-instance/restore-sample-database-quickstart"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dms/"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hyperlink" Target="https://docs.microsoft.com/en-us/azure/azure-sql/managed-instance/log-replay-service-migrat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zure-sql/managed-instance/link-feature"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hyperlink" Target="mailto:datay@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30.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dbatools.io/commands/" TargetMode="External"/><Relationship Id="rId7" Type="http://schemas.openxmlformats.org/officeDocument/2006/relationships/hyperlink" Target="https://docs.dbatools.io/Copy-DbaLogin"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hyperlink" Target="https://learn.microsoft.com/en-us/azure/azure-sql/database/monitoring-sql-database-azure-monitor?view=azuresql" TargetMode="External"/><Relationship Id="rId5" Type="http://schemas.openxmlformats.org/officeDocument/2006/relationships/hyperlink" Target="https://learn.microsoft.com/en-us/azure/azure-sql/managed-instance/monitoring-sql-managed-instance-azure-monitor?view=azuresql" TargetMode="External"/><Relationship Id="rId4" Type="http://schemas.openxmlformats.org/officeDocument/2006/relationships/hyperlink" Target="https://learn.microsoft.com/en-us/azure/azure-sql/database/sql-insights-overview?view=azuresq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0.xml"/><Relationship Id="rId6" Type="http://schemas.openxmlformats.org/officeDocument/2006/relationships/image" Target="../media/image25.png"/><Relationship Id="rId5" Type="http://schemas.openxmlformats.org/officeDocument/2006/relationships/hyperlink" Target="https://www.youtube.com/@Tales-from-the-Field" TargetMode="External"/><Relationship Id="rId4" Type="http://schemas.openxmlformats.org/officeDocument/2006/relationships/hyperlink" Target="https://www.youtube.com/channel/UC0WSqYstuCm0f9QoO1wmZI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aka.ms/FTA" TargetMode="External"/><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aka.ms/FTA" TargetMode="External"/><Relationship Id="rId1" Type="http://schemas.openxmlformats.org/officeDocument/2006/relationships/slideLayout" Target="../slideLayouts/slideLayout140.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50.xml"/><Relationship Id="rId6" Type="http://schemas.openxmlformats.org/officeDocument/2006/relationships/image" Target="../media/image25.png"/><Relationship Id="rId5" Type="http://schemas.openxmlformats.org/officeDocument/2006/relationships/hyperlink" Target="https://www.youtube.com/@Tales-from-the-Field" TargetMode="External"/><Relationship Id="rId4" Type="http://schemas.openxmlformats.org/officeDocument/2006/relationships/hyperlink" Target="https://www.youtube.com/channel/UC0WSqYstuCm0f9QoO1wmZI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themeOverride" Target="../theme/themeOverride1.xml"/><Relationship Id="rId5" Type="http://schemas.openxmlformats.org/officeDocument/2006/relationships/image" Target="../media/image30.png"/><Relationship Id="rId4" Type="http://schemas.openxmlformats.org/officeDocument/2006/relationships/hyperlink" Target="https://docs.microsoft.com/en-us/sql/relational-databases/data-tier-applications/data-tier-applications?view=sql-server-ver15#bacpa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A134-5B78-84DE-3E40-74E36AF5A630}"/>
              </a:ext>
            </a:extLst>
          </p:cNvPr>
          <p:cNvSpPr>
            <a:spLocks noGrp="1"/>
          </p:cNvSpPr>
          <p:nvPr>
            <p:ph type="title"/>
          </p:nvPr>
        </p:nvSpPr>
        <p:spPr/>
        <p:txBody>
          <a:bodyPr>
            <a:normAutofit/>
          </a:bodyPr>
          <a:lstStyle/>
          <a:p>
            <a:r>
              <a:rPr lang="en-US" dirty="0"/>
              <a:t>You want to PaaS up your Database, Migrating to Azure SQL</a:t>
            </a:r>
          </a:p>
        </p:txBody>
      </p:sp>
      <p:sp>
        <p:nvSpPr>
          <p:cNvPr id="3" name="Subtitle 2">
            <a:extLst>
              <a:ext uri="{FF2B5EF4-FFF2-40B4-BE49-F238E27FC236}">
                <a16:creationId xmlns:a16="http://schemas.microsoft.com/office/drawing/2014/main" id="{05EA72C2-BEDD-3C81-500B-C28A32E50FA0}"/>
              </a:ext>
            </a:extLst>
          </p:cNvPr>
          <p:cNvSpPr>
            <a:spLocks noGrp="1"/>
          </p:cNvSpPr>
          <p:nvPr>
            <p:ph type="body" sz="quarter" idx="12"/>
          </p:nvPr>
        </p:nvSpPr>
        <p:spPr/>
        <p:txBody>
          <a:bodyPr/>
          <a:lstStyle/>
          <a:p>
            <a:r>
              <a:rPr lang="en-US" dirty="0"/>
              <a:t>Daniel Taylor</a:t>
            </a:r>
          </a:p>
        </p:txBody>
      </p:sp>
    </p:spTree>
    <p:extLst>
      <p:ext uri="{BB962C8B-B14F-4D97-AF65-F5344CB8AC3E}">
        <p14:creationId xmlns:p14="http://schemas.microsoft.com/office/powerpoint/2010/main" val="129114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SQLPackage</a:t>
            </a:r>
            <a:endParaRPr lang="en-US" dirty="0"/>
          </a:p>
          <a:p>
            <a:pPr marL="914400" lvl="1" indent="-457200">
              <a:buFont typeface="Arial" panose="020B0604020202020204" pitchFamily="34" charset="0"/>
              <a:buChar char="•"/>
            </a:pPr>
            <a:r>
              <a:rPr lang="en-US" dirty="0"/>
              <a:t>Command-line utility which exposes DacFX APIs</a:t>
            </a:r>
          </a:p>
          <a:p>
            <a:pPr marL="914400" lvl="1" indent="-457200">
              <a:buFont typeface="Arial" panose="020B0604020202020204" pitchFamily="34" charset="0"/>
              <a:buChar char="•"/>
            </a:pPr>
            <a:r>
              <a:rPr lang="en-US" dirty="0"/>
              <a:t>Export and Import of the package</a:t>
            </a:r>
          </a:p>
          <a:p>
            <a:pPr marL="914400" lvl="1" indent="-457200">
              <a:buFont typeface="Arial" panose="020B0604020202020204" pitchFamily="34" charset="0"/>
              <a:buChar char="•"/>
            </a:pPr>
            <a:r>
              <a:rPr lang="en-US" dirty="0"/>
              <a:t>Export includes data and schema</a:t>
            </a:r>
          </a:p>
          <a:p>
            <a:pPr marL="914400" lvl="1" indent="-457200">
              <a:buFont typeface="Arial" panose="020B0604020202020204" pitchFamily="34" charset="0"/>
              <a:buChar char="•"/>
            </a:pPr>
            <a:r>
              <a:rPr lang="en-US" dirty="0"/>
              <a:t>Ensures Azure SQL Database compatibility </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endParaRPr lang="en-US" dirty="0"/>
          </a:p>
          <a:p>
            <a:endParaRPr lang="en-US" dirty="0"/>
          </a:p>
        </p:txBody>
      </p:sp>
      <p:sp>
        <p:nvSpPr>
          <p:cNvPr id="5" name="TextBox 4">
            <a:extLst>
              <a:ext uri="{FF2B5EF4-FFF2-40B4-BE49-F238E27FC236}">
                <a16:creationId xmlns:a16="http://schemas.microsoft.com/office/drawing/2014/main" id="{F89A8EE9-83AB-C2D0-0E63-FED8EBD0EEE8}"/>
              </a:ext>
            </a:extLst>
          </p:cNvPr>
          <p:cNvSpPr txBox="1"/>
          <p:nvPr/>
        </p:nvSpPr>
        <p:spPr>
          <a:xfrm>
            <a:off x="584200" y="4161681"/>
            <a:ext cx="11018838" cy="1077218"/>
          </a:xfrm>
          <a:prstGeom prst="rect">
            <a:avLst/>
          </a:prstGeom>
          <a:noFill/>
        </p:spPr>
        <p:txBody>
          <a:bodyPr wrap="square">
            <a:spAutoFit/>
          </a:bodyPr>
          <a:lstStyle/>
          <a:p>
            <a:r>
              <a:rPr lang="en-US" sz="1600" b="0" i="0" dirty="0">
                <a:solidFill>
                  <a:srgbClr val="63B456"/>
                </a:solidFill>
                <a:effectLst/>
                <a:latin typeface="SFMono-Regular"/>
              </a:rPr>
              <a:t># example export connecting using Azure Active Directory universal authentication</a:t>
            </a:r>
            <a:r>
              <a:rPr lang="en-US" sz="1600" b="0" i="0" dirty="0">
                <a:solidFill>
                  <a:srgbClr val="E6E6E6"/>
                </a:solidFill>
                <a:effectLst/>
                <a:latin typeface="SFMono-Regular"/>
              </a:rPr>
              <a:t> </a:t>
            </a:r>
            <a:r>
              <a:rPr lang="en-US" sz="1600" b="0" i="0" dirty="0">
                <a:effectLst/>
                <a:latin typeface="SFMono-Regular"/>
              </a:rPr>
              <a:t>SqlPackage /Action:Export /TargetFile</a:t>
            </a:r>
            <a:r>
              <a:rPr lang="en-US" sz="1600" b="0" i="0" dirty="0">
                <a:solidFill>
                  <a:srgbClr val="E6E6E6"/>
                </a:solidFill>
                <a:effectLst/>
                <a:latin typeface="SFMono-Regular"/>
              </a:rPr>
              <a:t>:</a:t>
            </a:r>
            <a:r>
              <a:rPr lang="en-US" sz="1600" b="0" i="0" dirty="0">
                <a:solidFill>
                  <a:srgbClr val="CE9178"/>
                </a:solidFill>
                <a:effectLst/>
                <a:latin typeface="SFMono-Regular"/>
              </a:rPr>
              <a:t>"C:\AdventureWorksLT.bacpac"</a:t>
            </a:r>
            <a:r>
              <a:rPr lang="en-US" sz="1600" b="0" i="0" dirty="0">
                <a:solidFill>
                  <a:srgbClr val="E6E6E6"/>
                </a:solidFill>
                <a:effectLst/>
                <a:latin typeface="SFMono-Regular"/>
              </a:rPr>
              <a:t> </a:t>
            </a:r>
            <a:r>
              <a:rPr lang="en-US" sz="1600" b="0" i="0" dirty="0">
                <a:effectLst/>
                <a:latin typeface="SFMono-Regular"/>
              </a:rPr>
              <a:t>/UniversalAuthentication=True \ /SourceConnectionString:</a:t>
            </a:r>
            <a:r>
              <a:rPr lang="en-US" sz="1600" b="0" i="0" dirty="0">
                <a:solidFill>
                  <a:srgbClr val="CE9178"/>
                </a:solidFill>
                <a:effectLst/>
                <a:latin typeface="SFMono-Regular"/>
              </a:rPr>
              <a:t>"Server=tcp:{yourserver}.database.windows.net,1433;Initial Catalog=AdventureWorksLT;MultipleActiveResultSets=False;Encrypt=True;TrustServerCertificate=False;Connection Timeout=30;"</a:t>
            </a:r>
            <a:endParaRPr lang="en-US" sz="1600" dirty="0"/>
          </a:p>
        </p:txBody>
      </p:sp>
      <p:sp>
        <p:nvSpPr>
          <p:cNvPr id="7" name="TextBox 6">
            <a:extLst>
              <a:ext uri="{FF2B5EF4-FFF2-40B4-BE49-F238E27FC236}">
                <a16:creationId xmlns:a16="http://schemas.microsoft.com/office/drawing/2014/main" id="{9519DC35-3B57-0FC0-1B4B-4AD12310BC11}"/>
              </a:ext>
            </a:extLst>
          </p:cNvPr>
          <p:cNvSpPr txBox="1"/>
          <p:nvPr/>
        </p:nvSpPr>
        <p:spPr>
          <a:xfrm>
            <a:off x="584200" y="5383992"/>
            <a:ext cx="11165840" cy="1077218"/>
          </a:xfrm>
          <a:prstGeom prst="rect">
            <a:avLst/>
          </a:prstGeom>
          <a:noFill/>
        </p:spPr>
        <p:txBody>
          <a:bodyPr wrap="square">
            <a:spAutoFit/>
          </a:bodyPr>
          <a:lstStyle/>
          <a:p>
            <a:r>
              <a:rPr lang="en-US" sz="1600" b="0" i="0" dirty="0">
                <a:solidFill>
                  <a:srgbClr val="63B456"/>
                </a:solidFill>
                <a:effectLst/>
                <a:latin typeface="SFMono-Regular"/>
              </a:rPr>
              <a:t># example import connecting using Azure Active Directory universal </a:t>
            </a:r>
            <a:r>
              <a:rPr lang="en-US" sz="1600" b="0" i="0" dirty="0">
                <a:effectLst/>
                <a:latin typeface="SFMono-Regular"/>
              </a:rPr>
              <a:t>authentication SqlPackage /Action:Import /SourceFile:</a:t>
            </a:r>
            <a:r>
              <a:rPr lang="en-US" sz="1600" b="0" i="0" dirty="0">
                <a:solidFill>
                  <a:srgbClr val="CE9178"/>
                </a:solidFill>
                <a:effectLst/>
                <a:latin typeface="SFMono-Regular"/>
              </a:rPr>
              <a:t>"C:\AdventureWorksLT.bacpac"</a:t>
            </a:r>
            <a:r>
              <a:rPr lang="en-US" sz="1600" b="0" i="0" dirty="0">
                <a:solidFill>
                  <a:srgbClr val="E6E6E6"/>
                </a:solidFill>
                <a:effectLst/>
                <a:latin typeface="SFMono-Regular"/>
              </a:rPr>
              <a:t> </a:t>
            </a:r>
            <a:r>
              <a:rPr lang="en-US" sz="1600" b="0" i="0" dirty="0">
                <a:effectLst/>
                <a:latin typeface="SFMono-Regular"/>
              </a:rPr>
              <a:t>/UniversalAuthentication=True \ /TargetConnectionString:</a:t>
            </a:r>
            <a:r>
              <a:rPr lang="en-US" sz="1600" b="0" i="0" dirty="0">
                <a:solidFill>
                  <a:srgbClr val="CE9178"/>
                </a:solidFill>
                <a:effectLst/>
                <a:latin typeface="SFMono-Regular"/>
              </a:rPr>
              <a:t>"Server=tcp:{yourserver}.database.windows.net,1433;Initial Catalog=AdventureWorksLT;MultipleActiveResultSets=False;Encrypt=True;TrustServerCertificate=False;Connection Timeout=30;"</a:t>
            </a:r>
            <a:endParaRPr lang="en-US" sz="1600" dirty="0"/>
          </a:p>
        </p:txBody>
      </p:sp>
    </p:spTree>
    <p:extLst>
      <p:ext uri="{BB962C8B-B14F-4D97-AF65-F5344CB8AC3E}">
        <p14:creationId xmlns:p14="http://schemas.microsoft.com/office/powerpoint/2010/main" val="1947330604"/>
      </p:ext>
    </p:extLst>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549501"/>
            <a:ext cx="11018838" cy="3163943"/>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BACPAC</a:t>
            </a:r>
            <a:r>
              <a:rPr lang="en-US" dirty="0"/>
              <a:t> / </a:t>
            </a:r>
            <a:r>
              <a:rPr lang="en-US" dirty="0">
                <a:hlinkClick r:id="rId5">
                  <a:extLst>
                    <a:ext uri="{A12FA001-AC4F-418D-AE19-62706E023703}">
                      <ahyp:hlinkClr xmlns:ahyp="http://schemas.microsoft.com/office/drawing/2018/hyperlinkcolor" val="tx"/>
                    </a:ext>
                  </a:extLst>
                </a:hlinkClick>
              </a:rPr>
              <a:t>DACPAC</a:t>
            </a:r>
            <a:r>
              <a:rPr lang="en-US" dirty="0"/>
              <a:t> + </a:t>
            </a:r>
            <a:r>
              <a:rPr lang="en-US" dirty="0">
                <a:hlinkClick r:id="rId6">
                  <a:extLst>
                    <a:ext uri="{A12FA001-AC4F-418D-AE19-62706E023703}">
                      <ahyp:hlinkClr xmlns:ahyp="http://schemas.microsoft.com/office/drawing/2018/hyperlinkcolor" val="tx"/>
                    </a:ext>
                  </a:extLst>
                </a:hlinkClick>
              </a:rPr>
              <a:t>Bulk Copy Protocol (BCP)</a:t>
            </a:r>
            <a:endParaRPr lang="en-US" dirty="0"/>
          </a:p>
          <a:p>
            <a:pPr marL="914400" lvl="1" indent="-457200">
              <a:buFont typeface="Arial" panose="020B0604020202020204" pitchFamily="34" charset="0"/>
              <a:buChar char="•"/>
            </a:pPr>
            <a:r>
              <a:rPr lang="en-US" dirty="0"/>
              <a:t>BACPAC captures schema and data </a:t>
            </a:r>
          </a:p>
          <a:p>
            <a:pPr marL="914400" lvl="1" indent="-457200">
              <a:buFont typeface="Arial" panose="020B0604020202020204" pitchFamily="34" charset="0"/>
              <a:buChar char="•"/>
            </a:pPr>
            <a:r>
              <a:rPr lang="en-US" dirty="0"/>
              <a:t>DACPAC for development, deployment, &amp; management of data-tier elements</a:t>
            </a:r>
          </a:p>
          <a:p>
            <a:pPr marL="914400" lvl="1" indent="-457200">
              <a:buFont typeface="Arial" panose="020B0604020202020204" pitchFamily="34" charset="0"/>
              <a:buChar char="•"/>
            </a:pPr>
            <a:r>
              <a:rPr lang="en-US" dirty="0"/>
              <a:t>SQLPackage, SQL Server Management Studio, &amp; Azure Data Studio</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endParaRPr lang="en-US" dirty="0"/>
          </a:p>
        </p:txBody>
      </p:sp>
      <p:pic>
        <p:nvPicPr>
          <p:cNvPr id="7" name="Picture 6">
            <a:hlinkClick r:id="rId7"/>
            <a:extLst>
              <a:ext uri="{FF2B5EF4-FFF2-40B4-BE49-F238E27FC236}">
                <a16:creationId xmlns:a16="http://schemas.microsoft.com/office/drawing/2014/main" id="{42CA5C3F-0412-D1F5-9F68-4D9E171D69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00" y="3573984"/>
            <a:ext cx="7656689" cy="2232834"/>
          </a:xfrm>
          <a:prstGeom prst="rect">
            <a:avLst/>
          </a:prstGeom>
        </p:spPr>
      </p:pic>
      <p:pic>
        <p:nvPicPr>
          <p:cNvPr id="9" name="Picture 8">
            <a:extLst>
              <a:ext uri="{FF2B5EF4-FFF2-40B4-BE49-F238E27FC236}">
                <a16:creationId xmlns:a16="http://schemas.microsoft.com/office/drawing/2014/main" id="{AE0CAA1A-069D-4EDE-2F5F-038EDEB3A4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200" y="5852906"/>
            <a:ext cx="7656689" cy="777977"/>
          </a:xfrm>
          <a:prstGeom prst="rect">
            <a:avLst/>
          </a:prstGeom>
        </p:spPr>
      </p:pic>
    </p:spTree>
    <p:extLst>
      <p:ext uri="{BB962C8B-B14F-4D97-AF65-F5344CB8AC3E}">
        <p14:creationId xmlns:p14="http://schemas.microsoft.com/office/powerpoint/2010/main" val="2580418337"/>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902607"/>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Smart Bulk Copy Tool</a:t>
            </a:r>
            <a:endParaRPr lang="en-US" dirty="0"/>
          </a:p>
          <a:p>
            <a:pPr marL="914400" lvl="1" indent="-457200">
              <a:buFont typeface="Arial" panose="020B0604020202020204" pitchFamily="34" charset="0"/>
              <a:buChar char="•"/>
            </a:pPr>
            <a:r>
              <a:rPr lang="en-US" dirty="0"/>
              <a:t>Utilizes Bulk Copy API with parallel tasks </a:t>
            </a:r>
          </a:p>
          <a:p>
            <a:pPr marL="1114425" lvl="2" indent="-457200">
              <a:buFont typeface="Arial" panose="020B0604020202020204" pitchFamily="34" charset="0"/>
              <a:buChar char="•"/>
            </a:pPr>
            <a:r>
              <a:rPr lang="en-US" dirty="0"/>
              <a:t>Utilizes your partition on source tables </a:t>
            </a:r>
          </a:p>
          <a:p>
            <a:pPr marL="1114425" lvl="2" indent="-457200">
              <a:buFont typeface="Arial" panose="020B0604020202020204" pitchFamily="34" charset="0"/>
              <a:buChar char="•"/>
            </a:pPr>
            <a:r>
              <a:rPr lang="en-US" dirty="0"/>
              <a:t>If no physical partition will logically partition</a:t>
            </a:r>
          </a:p>
          <a:p>
            <a:pPr marL="914400" lvl="1" indent="-457200">
              <a:buFont typeface="Arial" panose="020B0604020202020204" pitchFamily="34" charset="0"/>
              <a:buChar char="•"/>
            </a:pPr>
            <a:r>
              <a:rPr lang="en-US" dirty="0"/>
              <a:t>Allows flexibility with what tables to include/exclude ( 2 Part names, Schema, *)</a:t>
            </a:r>
          </a:p>
          <a:p>
            <a:pPr marL="914400" lvl="1" indent="-457200">
              <a:buFont typeface="Arial" panose="020B0604020202020204" pitchFamily="34" charset="0"/>
              <a:buChar char="•"/>
            </a:pPr>
            <a:r>
              <a:rPr lang="en-US" dirty="0"/>
              <a:t>Highly configurable (smartbulkcopy.config)</a:t>
            </a:r>
          </a:p>
          <a:p>
            <a:pPr marL="1114425" lvl="2" indent="-457200">
              <a:buFont typeface="Arial" panose="020B0604020202020204" pitchFamily="34" charset="0"/>
              <a:buChar char="•"/>
            </a:pPr>
            <a:r>
              <a:rPr lang="en-US" dirty="0"/>
              <a:t>Parallelism, Partitions, Batch Size</a:t>
            </a:r>
          </a:p>
          <a:p>
            <a:pPr marL="1114425" lvl="2" indent="-457200">
              <a:buFont typeface="Arial" panose="020B0604020202020204" pitchFamily="34" charset="0"/>
              <a:buChar char="•"/>
            </a:pPr>
            <a:r>
              <a:rPr lang="en-US" dirty="0"/>
              <a:t>Table Truncation, Identity Sync, Safety Checks</a:t>
            </a:r>
          </a:p>
          <a:p>
            <a:pPr marL="1114425" lvl="2" indent="-457200">
              <a:buFont typeface="Arial" panose="020B0604020202020204" pitchFamily="34" charset="0"/>
              <a:buChar char="•"/>
            </a:pPr>
            <a:r>
              <a:rPr lang="en-US" dirty="0"/>
              <a:t>Connection resiliency, Connection timeout</a:t>
            </a:r>
          </a:p>
          <a:p>
            <a:pPr marL="914400" lvl="1" indent="-457200">
              <a:buFont typeface="Arial" panose="020B0604020202020204" pitchFamily="34" charset="0"/>
              <a:buChar char="•"/>
            </a:pPr>
            <a:r>
              <a:rPr lang="en-US" dirty="0"/>
              <a:t>SQL Server and Database must be created before migration  </a:t>
            </a:r>
          </a:p>
          <a:p>
            <a:endParaRPr lang="en-US" dirty="0"/>
          </a:p>
        </p:txBody>
      </p:sp>
      <p:pic>
        <p:nvPicPr>
          <p:cNvPr id="5" name="Picture 4">
            <a:extLst>
              <a:ext uri="{FF2B5EF4-FFF2-40B4-BE49-F238E27FC236}">
                <a16:creationId xmlns:a16="http://schemas.microsoft.com/office/drawing/2014/main" id="{C7C73BCB-DA07-B3F6-F721-85C5D9C3FB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7828" y="1844675"/>
            <a:ext cx="3443112" cy="968863"/>
          </a:xfrm>
          <a:prstGeom prst="rect">
            <a:avLst/>
          </a:prstGeom>
        </p:spPr>
      </p:pic>
    </p:spTree>
    <p:extLst>
      <p:ext uri="{BB962C8B-B14F-4D97-AF65-F5344CB8AC3E}">
        <p14:creationId xmlns:p14="http://schemas.microsoft.com/office/powerpoint/2010/main" val="2830686169"/>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199" y="1844675"/>
            <a:ext cx="11133667" cy="3163943"/>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Data Migration Assistant (DMA)</a:t>
            </a:r>
            <a:endParaRPr lang="en-US" dirty="0"/>
          </a:p>
          <a:p>
            <a:pPr marL="914400" lvl="1" indent="-457200">
              <a:buFont typeface="Arial" panose="020B0604020202020204" pitchFamily="34" charset="0"/>
              <a:buChar char="•"/>
            </a:pPr>
            <a:r>
              <a:rPr lang="en-US" dirty="0"/>
              <a:t>Can be used for migrating to Azure SQL DB ( Managed Instance?, SQL Server Instance? )</a:t>
            </a:r>
          </a:p>
          <a:p>
            <a:pPr marL="914400" lvl="1" indent="-457200">
              <a:buFont typeface="Arial" panose="020B0604020202020204" pitchFamily="34" charset="0"/>
              <a:buChar char="•"/>
            </a:pPr>
            <a:r>
              <a:rPr lang="en-US" dirty="0"/>
              <a:t>Can be used to evaluate the database for migration </a:t>
            </a:r>
          </a:p>
          <a:p>
            <a:pPr marL="914400" lvl="1" indent="-457200">
              <a:buFont typeface="Arial" panose="020B0604020202020204" pitchFamily="34" charset="0"/>
              <a:buChar char="•"/>
            </a:pPr>
            <a:r>
              <a:rPr lang="en-US" dirty="0"/>
              <a:t>Evaluated database can be migrated using DMA </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r>
              <a:rPr lang="en-US" dirty="0"/>
              <a:t>Only one database &amp; migration can be done at a time (</a:t>
            </a:r>
            <a:r>
              <a:rPr lang="en-US" dirty="0">
                <a:hlinkClick r:id="rId5"/>
              </a:rPr>
              <a:t>DMS</a:t>
            </a:r>
            <a:r>
              <a:rPr lang="en-US" dirty="0"/>
              <a:t>?)</a:t>
            </a:r>
          </a:p>
          <a:p>
            <a:pPr marL="914400" lvl="1" indent="-457200">
              <a:buFont typeface="Arial" panose="020B0604020202020204" pitchFamily="34" charset="0"/>
              <a:buChar char="•"/>
            </a:pPr>
            <a:r>
              <a:rPr lang="en-US" b="1" dirty="0"/>
              <a:t>Do not</a:t>
            </a:r>
            <a:r>
              <a:rPr lang="en-US" dirty="0"/>
              <a:t> directly install DMA on database server</a:t>
            </a:r>
          </a:p>
          <a:p>
            <a:endParaRPr lang="en-US" dirty="0"/>
          </a:p>
        </p:txBody>
      </p:sp>
      <p:pic>
        <p:nvPicPr>
          <p:cNvPr id="5" name="Picture 4">
            <a:extLst>
              <a:ext uri="{FF2B5EF4-FFF2-40B4-BE49-F238E27FC236}">
                <a16:creationId xmlns:a16="http://schemas.microsoft.com/office/drawing/2014/main" id="{D36A09AD-54C5-554C-2138-F9153D69573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843910" y="2899663"/>
            <a:ext cx="1648179" cy="1307215"/>
          </a:xfrm>
          <a:prstGeom prst="rect">
            <a:avLst/>
          </a:prstGeom>
        </p:spPr>
      </p:pic>
      <p:sp>
        <p:nvSpPr>
          <p:cNvPr id="12" name="TextBox 11">
            <a:hlinkClick r:id="rId7"/>
            <a:extLst>
              <a:ext uri="{FF2B5EF4-FFF2-40B4-BE49-F238E27FC236}">
                <a16:creationId xmlns:a16="http://schemas.microsoft.com/office/drawing/2014/main" id="{8FE1C383-EE77-BB48-E101-BDF62C643008}"/>
              </a:ext>
            </a:extLst>
          </p:cNvPr>
          <p:cNvSpPr txBox="1"/>
          <p:nvPr/>
        </p:nvSpPr>
        <p:spPr>
          <a:xfrm>
            <a:off x="968022" y="4691290"/>
            <a:ext cx="10255956" cy="1600438"/>
          </a:xfrm>
          <a:prstGeom prst="rect">
            <a:avLst/>
          </a:prstGeom>
          <a:solidFill>
            <a:schemeClr val="tx1"/>
          </a:solidFill>
        </p:spPr>
        <p:txBody>
          <a:bodyPr wrap="square">
            <a:spAutoFit/>
          </a:bodyPr>
          <a:lstStyle/>
          <a:p>
            <a:r>
              <a:rPr lang="en-US" sz="1400" b="0" dirty="0">
                <a:solidFill>
                  <a:srgbClr val="D4D4D4"/>
                </a:solidFill>
                <a:effectLst/>
                <a:latin typeface="Consolas" panose="020B0609020204030204" pitchFamily="49" charset="0"/>
              </a:rPr>
              <a:t>.\SqlAssessment.exe PerfDataCollection </a:t>
            </a:r>
          </a:p>
          <a:p>
            <a:r>
              <a:rPr lang="en-US" sz="1400" b="0" dirty="0">
                <a:solidFill>
                  <a:srgbClr val="6A9955"/>
                </a:solidFill>
                <a:effectLst/>
                <a:latin typeface="Consolas" panose="020B0609020204030204" pitchFamily="49" charset="0"/>
              </a:rPr>
              <a:t>--sqlConnectionStrings "Data Source=Server1;Initial Catalog=master;Integrated Security=True;" "Data Source=Server2;Initial Catalog=master;Integrated Security=True;" </a:t>
            </a:r>
            <a:endParaRPr lang="en-US" sz="1400" b="0" dirty="0">
              <a:solidFill>
                <a:srgbClr val="D4D4D4"/>
              </a:solidFill>
              <a:effectLst/>
              <a:latin typeface="Consolas" panose="020B0609020204030204" pitchFamily="49" charset="0"/>
            </a:endParaRPr>
          </a:p>
          <a:p>
            <a:r>
              <a:rPr lang="en-US" sz="1400" b="0" dirty="0">
                <a:solidFill>
                  <a:srgbClr val="6A9955"/>
                </a:solidFill>
                <a:effectLst/>
                <a:latin typeface="Consolas" panose="020B0609020204030204" pitchFamily="49" charset="0"/>
              </a:rPr>
              <a:t>--outputFolder C:\Output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.\SqlAssessment.exe GetSkuRecommendation </a:t>
            </a:r>
          </a:p>
          <a:p>
            <a:r>
              <a:rPr lang="en-US" sz="1400" b="0" dirty="0">
                <a:solidFill>
                  <a:srgbClr val="6A9955"/>
                </a:solidFill>
                <a:effectLst/>
                <a:latin typeface="Consolas" panose="020B0609020204030204" pitchFamily="49" charset="0"/>
              </a:rPr>
              <a:t>--outputFolder C:\Output --targetPlatform AzureSqlDatabase</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09577834"/>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6044732"/>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SQL Server Replication</a:t>
            </a:r>
            <a:endParaRPr lang="en-US" dirty="0"/>
          </a:p>
          <a:p>
            <a:pPr marL="914400" lvl="1" indent="-457200">
              <a:buFont typeface="Arial" panose="020B0604020202020204" pitchFamily="34" charset="0"/>
              <a:buChar char="•"/>
            </a:pPr>
            <a:r>
              <a:rPr lang="en-US" dirty="0"/>
              <a:t>Azure SQL Database can only be subscriber</a:t>
            </a:r>
          </a:p>
          <a:p>
            <a:pPr marL="914400" lvl="1" indent="-457200">
              <a:buFont typeface="Arial" panose="020B0604020202020204" pitchFamily="34" charset="0"/>
              <a:buChar char="•"/>
            </a:pPr>
            <a:r>
              <a:rPr lang="en-US" dirty="0"/>
              <a:t>Instance acting as publisher/distributor</a:t>
            </a:r>
          </a:p>
          <a:p>
            <a:pPr marL="1114425" lvl="2" indent="-457200">
              <a:buFont typeface="Arial" panose="020B0604020202020204" pitchFamily="34" charset="0"/>
              <a:buChar char="•"/>
            </a:pPr>
            <a:r>
              <a:rPr lang="en-US" dirty="0"/>
              <a:t>SQL Server on-premises</a:t>
            </a:r>
          </a:p>
          <a:p>
            <a:pPr marL="1114425" lvl="2" indent="-457200">
              <a:buFont typeface="Arial" panose="020B0604020202020204" pitchFamily="34" charset="0"/>
              <a:buChar char="•"/>
            </a:pPr>
            <a:r>
              <a:rPr lang="en-US" dirty="0"/>
              <a:t>Azure SQL Managed Instance</a:t>
            </a:r>
          </a:p>
          <a:p>
            <a:pPr marL="1114425" lvl="2" indent="-457200">
              <a:buFont typeface="Arial" panose="020B0604020202020204" pitchFamily="34" charset="0"/>
              <a:buChar char="•"/>
            </a:pPr>
            <a:r>
              <a:rPr lang="en-US" dirty="0"/>
              <a:t>SQL Server on Azure Virtual Machine</a:t>
            </a:r>
          </a:p>
          <a:p>
            <a:pPr marL="914400" lvl="1" indent="-457200">
              <a:buFont typeface="Arial" panose="020B0604020202020204" pitchFamily="34" charset="0"/>
              <a:buChar char="•"/>
            </a:pPr>
            <a:r>
              <a:rPr lang="en-US" dirty="0"/>
              <a:t>SQL Server 2012 or 2014?</a:t>
            </a:r>
          </a:p>
          <a:p>
            <a:pPr marL="914400" lvl="1" indent="-457200">
              <a:buFont typeface="Arial" panose="020B0604020202020204" pitchFamily="34" charset="0"/>
              <a:buChar char="•"/>
            </a:pPr>
            <a:r>
              <a:rPr lang="en-US" dirty="0"/>
              <a:t>Snapshot and Transaction replication supported</a:t>
            </a:r>
          </a:p>
          <a:p>
            <a:pPr marL="914400" lvl="1" indent="-457200">
              <a:buFont typeface="Arial" panose="020B0604020202020204" pitchFamily="34" charset="0"/>
              <a:buChar char="•"/>
            </a:pPr>
            <a:r>
              <a:rPr lang="en-US" dirty="0"/>
              <a:t>Must use SQL Server authentication </a:t>
            </a:r>
          </a:p>
          <a:p>
            <a:pPr marL="914400" lvl="1" indent="-457200">
              <a:buFont typeface="Arial" panose="020B0604020202020204" pitchFamily="34" charset="0"/>
              <a:buChar char="•"/>
            </a:pPr>
            <a:r>
              <a:rPr lang="en-US" dirty="0"/>
              <a:t>SQL Server and Database must be created before migration  </a:t>
            </a:r>
          </a:p>
          <a:p>
            <a:pPr marL="914400" lvl="1" indent="-457200">
              <a:buFont typeface="Arial" panose="020B0604020202020204" pitchFamily="34" charset="0"/>
              <a:buChar char="•"/>
            </a:pPr>
            <a:r>
              <a:rPr lang="en-US" dirty="0"/>
              <a:t>Management, monitoring, and troubleshooting (Publisher)</a:t>
            </a:r>
          </a:p>
          <a:p>
            <a:pPr marL="914400" lvl="1" indent="-457200">
              <a:buFont typeface="Arial" panose="020B0604020202020204" pitchFamily="34" charset="0"/>
              <a:buChar char="•"/>
            </a:pPr>
            <a:r>
              <a:rPr lang="en-US" dirty="0"/>
              <a:t>Online option with minimal downtime</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pic>
        <p:nvPicPr>
          <p:cNvPr id="5" name="Picture 4">
            <a:extLst>
              <a:ext uri="{FF2B5EF4-FFF2-40B4-BE49-F238E27FC236}">
                <a16:creationId xmlns:a16="http://schemas.microsoft.com/office/drawing/2014/main" id="{1BAF3042-40D1-4597-6011-93C7BA76C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379" y="1844675"/>
            <a:ext cx="5474621" cy="2041690"/>
          </a:xfrm>
          <a:prstGeom prst="rect">
            <a:avLst/>
          </a:prstGeom>
        </p:spPr>
      </p:pic>
    </p:spTree>
    <p:extLst>
      <p:ext uri="{BB962C8B-B14F-4D97-AF65-F5344CB8AC3E}">
        <p14:creationId xmlns:p14="http://schemas.microsoft.com/office/powerpoint/2010/main" val="3976038712"/>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750869" cy="2412968"/>
          </a:xfrm>
        </p:spPr>
        <p:txBody>
          <a:bodyPr/>
          <a:lstStyle/>
          <a:p>
            <a:pPr marL="457200" indent="-457200">
              <a:buFont typeface="Arial" panose="020B0604020202020204" pitchFamily="34" charset="0"/>
              <a:buChar char="•"/>
            </a:pPr>
            <a:r>
              <a:rPr lang="en-US" dirty="0"/>
              <a:t>Backup and restore</a:t>
            </a:r>
          </a:p>
          <a:p>
            <a:pPr marL="457200" indent="-457200">
              <a:buFont typeface="Arial" panose="020B0604020202020204" pitchFamily="34" charset="0"/>
              <a:buChar char="•"/>
            </a:pPr>
            <a:r>
              <a:rPr lang="en-US" dirty="0"/>
              <a:t>Azure Data Studio with Azure SQL Migration Extension</a:t>
            </a:r>
          </a:p>
          <a:p>
            <a:pPr marL="457200" indent="-457200">
              <a:buFont typeface="Arial" panose="020B0604020202020204" pitchFamily="34" charset="0"/>
              <a:buChar char="•"/>
            </a:pPr>
            <a:r>
              <a:rPr lang="en-US" dirty="0"/>
              <a:t>Log Replay Service (LRS)  </a:t>
            </a:r>
          </a:p>
          <a:p>
            <a:pPr marL="457200" indent="-457200">
              <a:buFont typeface="Arial" panose="020B0604020202020204" pitchFamily="34" charset="0"/>
              <a:buChar char="•"/>
            </a:pPr>
            <a:r>
              <a:rPr lang="en-US" dirty="0"/>
              <a:t>Managed Instance Link  </a:t>
            </a:r>
          </a:p>
        </p:txBody>
      </p:sp>
      <p:pic>
        <p:nvPicPr>
          <p:cNvPr id="6" name="Picture 5">
            <a:extLst>
              <a:ext uri="{FF2B5EF4-FFF2-40B4-BE49-F238E27FC236}">
                <a16:creationId xmlns:a16="http://schemas.microsoft.com/office/drawing/2014/main" id="{F6B3363B-459E-05AB-73CE-D18CA5EAE71B}"/>
              </a:ext>
            </a:extLst>
          </p:cNvPr>
          <p:cNvPicPr>
            <a:picLocks noChangeAspect="1"/>
          </p:cNvPicPr>
          <p:nvPr/>
        </p:nvPicPr>
        <p:blipFill>
          <a:blip r:embed="rId3"/>
          <a:stretch>
            <a:fillRect/>
          </a:stretch>
        </p:blipFill>
        <p:spPr>
          <a:xfrm>
            <a:off x="9335069" y="1850630"/>
            <a:ext cx="1576399" cy="2952772"/>
          </a:xfrm>
          <a:prstGeom prst="rect">
            <a:avLst/>
          </a:prstGeom>
        </p:spPr>
      </p:pic>
    </p:spTree>
    <p:extLst>
      <p:ext uri="{BB962C8B-B14F-4D97-AF65-F5344CB8AC3E}">
        <p14:creationId xmlns:p14="http://schemas.microsoft.com/office/powerpoint/2010/main" val="5173283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573012"/>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Backup and restore</a:t>
            </a:r>
            <a:endParaRPr lang="en-US" dirty="0"/>
          </a:p>
          <a:p>
            <a:pPr marL="914400" lvl="1" indent="-457200">
              <a:buFont typeface="Arial" panose="020B0604020202020204" pitchFamily="34" charset="0"/>
              <a:buChar char="•"/>
            </a:pPr>
            <a:r>
              <a:rPr lang="en-US" dirty="0"/>
              <a:t>Backup to URL or Migrate Backup file(s) to blob storage</a:t>
            </a:r>
          </a:p>
          <a:p>
            <a:pPr marL="914400" lvl="1" indent="-457200">
              <a:buFont typeface="Arial" panose="020B0604020202020204" pitchFamily="34" charset="0"/>
              <a:buChar char="•"/>
            </a:pPr>
            <a:r>
              <a:rPr lang="en-US" dirty="0"/>
              <a:t>Restore the database via familiar T-SQL commands</a:t>
            </a:r>
          </a:p>
          <a:p>
            <a:pPr marL="914400" lvl="1" indent="-457200">
              <a:buFont typeface="Arial" panose="020B0604020202020204" pitchFamily="34" charset="0"/>
              <a:buChar char="•"/>
            </a:pPr>
            <a:r>
              <a:rPr lang="en-US" dirty="0"/>
              <a:t>Can only restore a full backup when using T-SQL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721648E4-901B-F8CD-0636-505B457DD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3761736"/>
            <a:ext cx="8056924" cy="1311901"/>
          </a:xfrm>
          <a:prstGeom prst="rect">
            <a:avLst/>
          </a:prstGeom>
        </p:spPr>
      </p:pic>
      <p:pic>
        <p:nvPicPr>
          <p:cNvPr id="11" name="Picture 10">
            <a:extLst>
              <a:ext uri="{FF2B5EF4-FFF2-40B4-BE49-F238E27FC236}">
                <a16:creationId xmlns:a16="http://schemas.microsoft.com/office/drawing/2014/main" id="{1C3E20A0-9ECE-AF3F-022F-EE5C28B4E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200" y="5073637"/>
            <a:ext cx="10172454" cy="1036836"/>
          </a:xfrm>
          <a:prstGeom prst="rect">
            <a:avLst/>
          </a:prstGeom>
        </p:spPr>
      </p:pic>
    </p:spTree>
    <p:extLst>
      <p:ext uri="{BB962C8B-B14F-4D97-AF65-F5344CB8AC3E}">
        <p14:creationId xmlns:p14="http://schemas.microsoft.com/office/powerpoint/2010/main" val="17866990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Azure Data Studio with Azure SQL Migration Extension</a:t>
            </a:r>
            <a:endParaRPr lang="en-US" dirty="0"/>
          </a:p>
          <a:p>
            <a:pPr marL="914400" lvl="1" indent="-457200">
              <a:buFont typeface="Arial" panose="020B0604020202020204" pitchFamily="34" charset="0"/>
              <a:buChar char="•"/>
            </a:pPr>
            <a:r>
              <a:rPr lang="en-US" dirty="0"/>
              <a:t>Migrate to Azure Managed Instance or SQL Server on Azure Virtual Machine</a:t>
            </a:r>
          </a:p>
          <a:p>
            <a:pPr marL="914400" lvl="1" indent="-457200">
              <a:buFont typeface="Arial" panose="020B0604020202020204" pitchFamily="34" charset="0"/>
              <a:buChar char="•"/>
            </a:pPr>
            <a:r>
              <a:rPr lang="en-US" dirty="0"/>
              <a:t>Step by step wizard: Assessment, Recommendation, Migration</a:t>
            </a:r>
          </a:p>
          <a:p>
            <a:pPr marL="914400" lvl="1" indent="-457200">
              <a:buFont typeface="Arial" panose="020B0604020202020204" pitchFamily="34" charset="0"/>
              <a:buChar char="•"/>
            </a:pPr>
            <a:r>
              <a:rPr lang="en-US" dirty="0"/>
              <a:t>Online and Offline</a:t>
            </a:r>
          </a:p>
          <a:p>
            <a:pPr marL="914400" lvl="1" indent="-457200">
              <a:buFont typeface="Arial" panose="020B0604020202020204" pitchFamily="34" charset="0"/>
              <a:buChar char="•"/>
            </a:pPr>
            <a:r>
              <a:rPr lang="en-US" dirty="0"/>
              <a:t>Powered by Data Migration Service </a:t>
            </a:r>
          </a:p>
          <a:p>
            <a:pPr marL="914400" lvl="1" indent="-457200">
              <a:buFont typeface="Arial" panose="020B0604020202020204" pitchFamily="34" charset="0"/>
              <a:buChar char="•"/>
            </a:pPr>
            <a:r>
              <a:rPr lang="en-US" dirty="0"/>
              <a:t>Leverage self hosted integration runtime to source SQL Server backups on-premises </a:t>
            </a:r>
          </a:p>
          <a:p>
            <a:pPr marL="914400" lvl="1" indent="-457200">
              <a:buFont typeface="Arial" panose="020B0604020202020204" pitchFamily="34" charset="0"/>
              <a:buChar char="•"/>
            </a:pPr>
            <a:r>
              <a:rPr lang="en-US" dirty="0"/>
              <a:t>Automate with PowerShell or Azure CLI (Preview)</a:t>
            </a:r>
          </a:p>
        </p:txBody>
      </p:sp>
      <p:pic>
        <p:nvPicPr>
          <p:cNvPr id="4" name="Picture 3">
            <a:extLst>
              <a:ext uri="{FF2B5EF4-FFF2-40B4-BE49-F238E27FC236}">
                <a16:creationId xmlns:a16="http://schemas.microsoft.com/office/drawing/2014/main" id="{5CBE0C5F-2266-38EF-AD28-6FA1DB9C8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856" y="5123772"/>
            <a:ext cx="4712841" cy="1277028"/>
          </a:xfrm>
          <a:prstGeom prst="rect">
            <a:avLst/>
          </a:prstGeom>
        </p:spPr>
      </p:pic>
    </p:spTree>
    <p:extLst>
      <p:ext uri="{BB962C8B-B14F-4D97-AF65-F5344CB8AC3E}">
        <p14:creationId xmlns:p14="http://schemas.microsoft.com/office/powerpoint/2010/main" val="40648561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9A0987-DA61-BAFB-7480-FC05DDFC4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495" y="3635524"/>
            <a:ext cx="4417674" cy="2480218"/>
          </a:xfrm>
          <a:prstGeom prst="rect">
            <a:avLst/>
          </a:prstGeom>
        </p:spPr>
      </p:pic>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323987"/>
          </a:xfrm>
        </p:spPr>
        <p:txBody>
          <a:bodyPr/>
          <a:lstStyle/>
          <a:p>
            <a:pPr marL="457200" indent="-45720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Log Replay Service (LRS)</a:t>
            </a:r>
            <a:r>
              <a:rPr lang="en-US" dirty="0"/>
              <a:t>  </a:t>
            </a:r>
          </a:p>
          <a:p>
            <a:pPr lvl="1">
              <a:buFont typeface="Arial" panose="020B0604020202020204" pitchFamily="34" charset="0"/>
              <a:buChar char="•"/>
            </a:pPr>
            <a:r>
              <a:rPr lang="en-US" dirty="0"/>
              <a:t>Each LRS instance is for 1 database</a:t>
            </a:r>
          </a:p>
          <a:p>
            <a:pPr lvl="1">
              <a:buFont typeface="Arial" panose="020B0604020202020204" pitchFamily="34" charset="0"/>
              <a:buChar char="•"/>
            </a:pPr>
            <a:r>
              <a:rPr lang="en-US" dirty="0"/>
              <a:t>You can have up to 100 LRS sessions active on a Managed Instance at a time</a:t>
            </a:r>
            <a:br>
              <a:rPr lang="en-US" dirty="0"/>
            </a:br>
            <a:r>
              <a:rPr lang="en-US" dirty="0"/>
              <a:t>LRS accepts Full Backups, Differential Backups, and Log Backups</a:t>
            </a:r>
          </a:p>
          <a:p>
            <a:pPr lvl="1">
              <a:buFont typeface="Arial" panose="020B0604020202020204" pitchFamily="34" charset="0"/>
              <a:buChar char="•"/>
            </a:pPr>
            <a:r>
              <a:rPr lang="en-US" dirty="0"/>
              <a:t>2 ways to setup LRS</a:t>
            </a:r>
          </a:p>
          <a:p>
            <a:pPr lvl="2">
              <a:buFont typeface="Arial" panose="020B0604020202020204" pitchFamily="34" charset="0"/>
              <a:buChar char="•"/>
            </a:pPr>
            <a:r>
              <a:rPr lang="en-US" dirty="0"/>
              <a:t>Autocomplete ( once LRS begins no new backups can be added )</a:t>
            </a:r>
          </a:p>
          <a:p>
            <a:pPr lvl="2">
              <a:buFont typeface="Arial" panose="020B0604020202020204" pitchFamily="34" charset="0"/>
              <a:buChar char="•"/>
            </a:pPr>
            <a:r>
              <a:rPr lang="en-US" dirty="0"/>
              <a:t>Continuous mode is essentially log shipping</a:t>
            </a:r>
          </a:p>
          <a:p>
            <a:pPr lvl="1">
              <a:buFont typeface="Arial" panose="020B0604020202020204" pitchFamily="34" charset="0"/>
              <a:buChar char="•"/>
            </a:pPr>
            <a:r>
              <a:rPr lang="en-US" dirty="0"/>
              <a:t>No GUI currently to setup</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8772176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Managed Instance (MI)</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2646878"/>
          </a:xfrm>
        </p:spPr>
        <p:txBody>
          <a:bodyPr/>
          <a:lstStyle/>
          <a:p>
            <a:pPr marL="457200" indent="-45720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Managed Instance Link </a:t>
            </a:r>
            <a:r>
              <a:rPr lang="en-US" dirty="0"/>
              <a:t>(Preview for some solutions)</a:t>
            </a:r>
          </a:p>
          <a:p>
            <a:pPr marL="914400" lvl="1" indent="-457200">
              <a:buFont typeface="Arial" panose="020B0604020202020204" pitchFamily="34" charset="0"/>
              <a:buChar char="•"/>
            </a:pPr>
            <a:r>
              <a:rPr lang="en-US" dirty="0"/>
              <a:t>Connects SQL Servers hosted anywhere to SQL Managed Instance</a:t>
            </a:r>
          </a:p>
          <a:p>
            <a:pPr marL="914400" lvl="1" indent="-457200">
              <a:buFont typeface="Arial" panose="020B0604020202020204" pitchFamily="34" charset="0"/>
              <a:buChar char="•"/>
            </a:pPr>
            <a:r>
              <a:rPr lang="en-US" dirty="0"/>
              <a:t>Minimal downtime migration </a:t>
            </a:r>
          </a:p>
          <a:p>
            <a:pPr marL="914400" lvl="1" indent="-457200">
              <a:buFont typeface="Arial" panose="020B0604020202020204" pitchFamily="34" charset="0"/>
              <a:buChar char="•"/>
            </a:pPr>
            <a:r>
              <a:rPr lang="en-US" dirty="0"/>
              <a:t>True online migration to any Managed Instance service tier</a:t>
            </a:r>
          </a:p>
          <a:p>
            <a:pPr marL="914400" lvl="1" indent="-457200">
              <a:buFont typeface="Arial" panose="020B0604020202020204" pitchFamily="34" charset="0"/>
              <a:buChar char="•"/>
            </a:pPr>
            <a:r>
              <a:rPr lang="en-US" dirty="0"/>
              <a:t>Understand limitations   </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B20138D-AA9E-E309-982E-3BB33E863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36" y="4473121"/>
            <a:ext cx="6524048" cy="1802419"/>
          </a:xfrm>
          <a:prstGeom prst="rect">
            <a:avLst/>
          </a:prstGeom>
        </p:spPr>
      </p:pic>
      <p:pic>
        <p:nvPicPr>
          <p:cNvPr id="6" name="Picture 5">
            <a:extLst>
              <a:ext uri="{FF2B5EF4-FFF2-40B4-BE49-F238E27FC236}">
                <a16:creationId xmlns:a16="http://schemas.microsoft.com/office/drawing/2014/main" id="{ED284657-E3DE-D0FC-79AA-9A37A3BA311A}"/>
              </a:ext>
            </a:extLst>
          </p:cNvPr>
          <p:cNvPicPr>
            <a:picLocks noChangeAspect="1"/>
          </p:cNvPicPr>
          <p:nvPr/>
        </p:nvPicPr>
        <p:blipFill>
          <a:blip r:embed="rId5"/>
          <a:stretch>
            <a:fillRect/>
          </a:stretch>
        </p:blipFill>
        <p:spPr>
          <a:xfrm>
            <a:off x="7419088" y="4450483"/>
            <a:ext cx="4542939" cy="1802419"/>
          </a:xfrm>
          <a:prstGeom prst="rect">
            <a:avLst/>
          </a:prstGeom>
        </p:spPr>
      </p:pic>
    </p:spTree>
    <p:extLst>
      <p:ext uri="{BB962C8B-B14F-4D97-AF65-F5344CB8AC3E}">
        <p14:creationId xmlns:p14="http://schemas.microsoft.com/office/powerpoint/2010/main" val="35654816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0E10-F533-7EB2-6EB3-8CB23B8F6EC4}"/>
              </a:ext>
            </a:extLst>
          </p:cNvPr>
          <p:cNvSpPr>
            <a:spLocks noGrp="1"/>
          </p:cNvSpPr>
          <p:nvPr>
            <p:ph type="title"/>
          </p:nvPr>
        </p:nvSpPr>
        <p:spPr>
          <a:xfrm>
            <a:off x="564536" y="1274120"/>
            <a:ext cx="9401560" cy="945435"/>
          </a:xfrm>
        </p:spPr>
        <p:txBody>
          <a:bodyPr/>
          <a:lstStyle/>
          <a:p>
            <a:r>
              <a:rPr lang="en-US" sz="2800" b="1" spc="0" dirty="0">
                <a:latin typeface="Segoe UI Semilight" panose="020B0402040204020203" pitchFamily="34" charset="0"/>
                <a:ea typeface="+mn-ea"/>
                <a:cs typeface="Segoe UI Semilight" panose="020B0402040204020203" pitchFamily="34" charset="0"/>
              </a:rPr>
              <a:t>Daniel Taylor, Microsoft </a:t>
            </a:r>
          </a:p>
        </p:txBody>
      </p:sp>
      <p:sp>
        <p:nvSpPr>
          <p:cNvPr id="5" name="Text Placeholder 4">
            <a:extLst>
              <a:ext uri="{FF2B5EF4-FFF2-40B4-BE49-F238E27FC236}">
                <a16:creationId xmlns:a16="http://schemas.microsoft.com/office/drawing/2014/main" id="{1C7F2718-C7B3-ED38-A06F-145C8204EAF1}"/>
              </a:ext>
            </a:extLst>
          </p:cNvPr>
          <p:cNvSpPr>
            <a:spLocks noGrp="1"/>
          </p:cNvSpPr>
          <p:nvPr>
            <p:ph type="body" sz="quarter" idx="12"/>
          </p:nvPr>
        </p:nvSpPr>
        <p:spPr>
          <a:xfrm>
            <a:off x="564536" y="2459646"/>
            <a:ext cx="8497577" cy="1938708"/>
          </a:xfrm>
        </p:spPr>
        <p:txBody>
          <a:bodyPr/>
          <a:lstStyle/>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Sr. Azure FastTrack CXP Engineer</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Started as Sybase ASE / IQ DBA</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SQL Server 2000 and beyond</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Proud Geek, Video Gamer, and lover of the mountains</a:t>
            </a:r>
          </a:p>
          <a:p>
            <a:pPr marL="457200" indent="-45720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p:txBody>
      </p:sp>
      <p:sp>
        <p:nvSpPr>
          <p:cNvPr id="6" name="Text Placeholder 4">
            <a:extLst>
              <a:ext uri="{FF2B5EF4-FFF2-40B4-BE49-F238E27FC236}">
                <a16:creationId xmlns:a16="http://schemas.microsoft.com/office/drawing/2014/main" id="{A3004E68-2BAC-5319-566E-E8AC5E3851D7}"/>
              </a:ext>
            </a:extLst>
          </p:cNvPr>
          <p:cNvSpPr txBox="1">
            <a:spLocks/>
          </p:cNvSpPr>
          <p:nvPr/>
        </p:nvSpPr>
        <p:spPr>
          <a:xfrm>
            <a:off x="564535" y="4998903"/>
            <a:ext cx="10355847" cy="1326182"/>
          </a:xfrm>
          <a:prstGeom prst="rect">
            <a:avLst/>
          </a:prstGeom>
          <a:noFill/>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567"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Segoe UI Semilight" panose="020B0402040204020203" pitchFamily="34" charset="0"/>
                <a:cs typeface="Segoe UI Semilight" panose="020B0402040204020203" pitchFamily="34" charset="0"/>
              </a:rPr>
              <a:t>@dbabulldog</a:t>
            </a:r>
          </a:p>
          <a:p>
            <a:r>
              <a:rPr lang="en-US" sz="24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datay@microsoft.com</a:t>
            </a:r>
            <a:endParaRPr lang="en-US" sz="2400" dirty="0">
              <a:latin typeface="Segoe UI Semilight" panose="020B0402040204020203" pitchFamily="34" charset="0"/>
              <a:cs typeface="Segoe UI Semilight" panose="020B0402040204020203" pitchFamily="34" charset="0"/>
            </a:endParaRPr>
          </a:p>
          <a:p>
            <a:r>
              <a:rPr lang="en-US" sz="2400" dirty="0">
                <a:latin typeface="Segoe UI Semilight" panose="020B0402040204020203" pitchFamily="34" charset="0"/>
                <a:cs typeface="Segoe UI Semilight" panose="020B0402040204020203" pitchFamily="34" charset="0"/>
              </a:rPr>
              <a:t>https://github.com/dbabulldog-repo/SharedPresentations.git</a:t>
            </a:r>
          </a:p>
        </p:txBody>
      </p:sp>
      <p:pic>
        <p:nvPicPr>
          <p:cNvPr id="3" name="Picture 2">
            <a:extLst>
              <a:ext uri="{FF2B5EF4-FFF2-40B4-BE49-F238E27FC236}">
                <a16:creationId xmlns:a16="http://schemas.microsoft.com/office/drawing/2014/main" id="{071DB428-2C1D-E8BC-5958-9EF202D23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2113" y="1746837"/>
            <a:ext cx="1905000" cy="1905000"/>
          </a:xfrm>
          <a:prstGeom prst="rect">
            <a:avLst/>
          </a:prstGeom>
        </p:spPr>
      </p:pic>
    </p:spTree>
    <p:extLst>
      <p:ext uri="{BB962C8B-B14F-4D97-AF65-F5344CB8AC3E}">
        <p14:creationId xmlns:p14="http://schemas.microsoft.com/office/powerpoint/2010/main" val="300209574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Post Migration Considerations</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3754874"/>
          </a:xfrm>
        </p:spPr>
        <p:txBody>
          <a:bodyPr/>
          <a:lstStyle/>
          <a:p>
            <a:pPr marL="457200" indent="-457200">
              <a:buFont typeface="Arial" panose="020B0604020202020204" pitchFamily="34" charset="0"/>
              <a:buChar char="•"/>
            </a:pPr>
            <a:r>
              <a:rPr lang="en-US" dirty="0"/>
              <a:t>Logins, Agent Jobs, Maintenance  ( Migration </a:t>
            </a:r>
            <a:r>
              <a:rPr lang="en-US" dirty="0">
                <a:hlinkClick r:id="rId3"/>
              </a:rPr>
              <a:t>DBATools</a:t>
            </a:r>
            <a:r>
              <a:rPr lang="en-US" dirty="0"/>
              <a:t> ) </a:t>
            </a:r>
          </a:p>
          <a:p>
            <a:pPr marL="457200" indent="-457200">
              <a:buFont typeface="Arial" panose="020B0604020202020204" pitchFamily="34" charset="0"/>
              <a:buChar char="•"/>
            </a:pPr>
            <a:r>
              <a:rPr lang="en-US" dirty="0"/>
              <a:t>Performance considerations</a:t>
            </a:r>
          </a:p>
          <a:p>
            <a:pPr marL="457200" indent="-457200">
              <a:buFont typeface="Arial" panose="020B0604020202020204" pitchFamily="34" charset="0"/>
              <a:buChar char="•"/>
            </a:pPr>
            <a:r>
              <a:rPr lang="en-US" dirty="0"/>
              <a:t>Resiliency / BCDR needs met</a:t>
            </a:r>
          </a:p>
          <a:p>
            <a:pPr marL="457200" indent="-457200">
              <a:buFont typeface="Arial" panose="020B0604020202020204" pitchFamily="34" charset="0"/>
              <a:buChar char="•"/>
            </a:pPr>
            <a:r>
              <a:rPr lang="en-US" dirty="0"/>
              <a:t>Monitoring in place </a:t>
            </a:r>
          </a:p>
          <a:p>
            <a:pPr marL="914400" lvl="1" indent="-457200">
              <a:buFont typeface="Arial" panose="020B0604020202020204" pitchFamily="34" charset="0"/>
              <a:buChar char="•"/>
            </a:pPr>
            <a:r>
              <a:rPr lang="en-US" dirty="0">
                <a:hlinkClick r:id="rId4"/>
              </a:rPr>
              <a:t>SQL Insights </a:t>
            </a:r>
            <a:endParaRPr lang="en-US" dirty="0"/>
          </a:p>
          <a:p>
            <a:pPr marL="914400" lvl="1" indent="-457200">
              <a:buFont typeface="Arial" panose="020B0604020202020204" pitchFamily="34" charset="0"/>
              <a:buChar char="•"/>
            </a:pPr>
            <a:r>
              <a:rPr lang="en-US" dirty="0"/>
              <a:t>Azure Monitor (</a:t>
            </a:r>
            <a:r>
              <a:rPr lang="en-US" dirty="0">
                <a:hlinkClick r:id="rId5"/>
              </a:rPr>
              <a:t>Managed Instance</a:t>
            </a:r>
            <a:r>
              <a:rPr lang="en-US" dirty="0"/>
              <a:t> and </a:t>
            </a:r>
            <a:r>
              <a:rPr lang="en-US" dirty="0">
                <a:hlinkClick r:id="rId6"/>
              </a:rPr>
              <a:t>SQL DB</a:t>
            </a:r>
            <a:r>
              <a:rPr lang="en-US" dirty="0"/>
              <a:t>)</a:t>
            </a:r>
          </a:p>
          <a:p>
            <a:endParaRPr lang="en-US" dirty="0"/>
          </a:p>
          <a:p>
            <a:endParaRPr lang="en-US" dirty="0"/>
          </a:p>
        </p:txBody>
      </p:sp>
      <p:pic>
        <p:nvPicPr>
          <p:cNvPr id="5" name="Picture 4">
            <a:hlinkClick r:id="rId7"/>
            <a:extLst>
              <a:ext uri="{FF2B5EF4-FFF2-40B4-BE49-F238E27FC236}">
                <a16:creationId xmlns:a16="http://schemas.microsoft.com/office/drawing/2014/main" id="{7458A078-F404-8F85-9748-E033E472D4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200" y="5143144"/>
            <a:ext cx="3796518" cy="912809"/>
          </a:xfrm>
          <a:prstGeom prst="rect">
            <a:avLst/>
          </a:prstGeom>
        </p:spPr>
      </p:pic>
    </p:spTree>
    <p:extLst>
      <p:ext uri="{BB962C8B-B14F-4D97-AF65-F5344CB8AC3E}">
        <p14:creationId xmlns:p14="http://schemas.microsoft.com/office/powerpoint/2010/main" val="15573680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Where did our journey take us?</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533275"/>
          </a:xfrm>
        </p:spPr>
        <p:txBody>
          <a:bodyPr/>
          <a:lstStyle/>
          <a:p>
            <a:pPr marL="457200" indent="-457200">
              <a:buFont typeface="Arial" panose="020B0604020202020204" pitchFamily="34" charset="0"/>
              <a:buChar char="•"/>
            </a:pPr>
            <a:r>
              <a:rPr lang="en-US" dirty="0"/>
              <a:t>Things we should consider</a:t>
            </a:r>
          </a:p>
          <a:p>
            <a:pPr marL="457200" indent="-457200">
              <a:buFont typeface="Arial" panose="020B0604020202020204" pitchFamily="34" charset="0"/>
              <a:buChar char="•"/>
            </a:pPr>
            <a:r>
              <a:rPr lang="en-US" dirty="0"/>
              <a:t>Choosing our target </a:t>
            </a:r>
          </a:p>
          <a:p>
            <a:pPr marL="457200" indent="-457200">
              <a:buFont typeface="Arial" panose="020B0604020202020204" pitchFamily="34" charset="0"/>
              <a:buChar char="•"/>
            </a:pPr>
            <a:r>
              <a:rPr lang="en-US" dirty="0"/>
              <a:t>Migration to Azure SQL DB</a:t>
            </a:r>
          </a:p>
          <a:p>
            <a:pPr marL="457200" indent="-457200">
              <a:buFont typeface="Arial" panose="020B0604020202020204" pitchFamily="34" charset="0"/>
              <a:buChar char="•"/>
            </a:pPr>
            <a:r>
              <a:rPr lang="en-US" dirty="0"/>
              <a:t>Migration to Azure Managed Instance (MI)</a:t>
            </a:r>
          </a:p>
          <a:p>
            <a:pPr marL="457200" indent="-457200">
              <a:buFont typeface="Arial" panose="020B0604020202020204" pitchFamily="34" charset="0"/>
              <a:buChar char="•"/>
            </a:pPr>
            <a:r>
              <a:rPr lang="en-US" dirty="0"/>
              <a:t>Post Migration Considerations</a:t>
            </a:r>
          </a:p>
          <a:p>
            <a:endParaRPr lang="en-US" dirty="0"/>
          </a:p>
          <a:p>
            <a:endParaRPr lang="en-US" dirty="0"/>
          </a:p>
        </p:txBody>
      </p:sp>
      <p:pic>
        <p:nvPicPr>
          <p:cNvPr id="4" name="Picture 3">
            <a:extLst>
              <a:ext uri="{FF2B5EF4-FFF2-40B4-BE49-F238E27FC236}">
                <a16:creationId xmlns:a16="http://schemas.microsoft.com/office/drawing/2014/main" id="{03F0BE54-2A46-18CD-E484-77CDCEB03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675" y="1844675"/>
            <a:ext cx="3535363" cy="2651522"/>
          </a:xfrm>
          <a:prstGeom prst="rect">
            <a:avLst/>
          </a:prstGeom>
        </p:spPr>
      </p:pic>
    </p:spTree>
    <p:extLst>
      <p:ext uri="{BB962C8B-B14F-4D97-AF65-F5344CB8AC3E}">
        <p14:creationId xmlns:p14="http://schemas.microsoft.com/office/powerpoint/2010/main" val="5736895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C8AE8-627F-4484-BCA4-88CAFC6D0BE5}"/>
              </a:ext>
            </a:extLst>
          </p:cNvPr>
          <p:cNvSpPr>
            <a:spLocks noGrp="1"/>
          </p:cNvSpPr>
          <p:nvPr>
            <p:ph type="title"/>
          </p:nvPr>
        </p:nvSpPr>
        <p:spPr/>
        <p:txBody>
          <a:bodyPr/>
          <a:lstStyle/>
          <a:p>
            <a:r>
              <a:rPr lang="en-US">
                <a:solidFill>
                  <a:schemeClr val="accent2"/>
                </a:solidFill>
                <a:cs typeface="Segoe UI"/>
              </a:rPr>
              <a:t>Tales from the Field</a:t>
            </a:r>
            <a:br>
              <a:rPr lang="en-US"/>
            </a:br>
            <a:endParaRPr lang="en-US">
              <a:solidFill>
                <a:schemeClr val="tx1"/>
              </a:solidFill>
              <a:ea typeface="+mj-lt"/>
              <a:cs typeface="+mj-lt"/>
            </a:endParaRPr>
          </a:p>
        </p:txBody>
      </p:sp>
      <p:sp>
        <p:nvSpPr>
          <p:cNvPr id="3" name="Text Placeholder 2">
            <a:extLst>
              <a:ext uri="{FF2B5EF4-FFF2-40B4-BE49-F238E27FC236}">
                <a16:creationId xmlns:a16="http://schemas.microsoft.com/office/drawing/2014/main" id="{922DD807-B161-4E88-8CCB-21B8172D2C0B}"/>
              </a:ext>
            </a:extLst>
          </p:cNvPr>
          <p:cNvSpPr>
            <a:spLocks noGrp="1"/>
          </p:cNvSpPr>
          <p:nvPr>
            <p:ph type="body" sz="quarter" idx="10"/>
          </p:nvPr>
        </p:nvSpPr>
        <p:spPr>
          <a:xfrm>
            <a:off x="269239" y="1197322"/>
            <a:ext cx="5912486" cy="4281621"/>
          </a:xfrm>
        </p:spPr>
        <p:txBody>
          <a:bodyPr vert="horz" wrap="square" lIns="0" tIns="0" rIns="0" bIns="0" numCol="1" rtlCol="0" anchor="t" anchorCtr="0" compatLnSpc="1">
            <a:prstTxWarp prst="textNoShape">
              <a:avLst/>
            </a:prstTxWarp>
            <a:spAutoFit/>
          </a:bodyPr>
          <a:lstStyle/>
          <a:p>
            <a:r>
              <a:rPr lang="en-US" dirty="0">
                <a:cs typeface="Segoe UI"/>
              </a:rPr>
              <a:t>Live Tuesdays &amp; Thursdays</a:t>
            </a:r>
          </a:p>
          <a:p>
            <a:endParaRPr lang="en-US" dirty="0">
              <a:cs typeface="Segoe UI"/>
            </a:endParaRPr>
          </a:p>
          <a:p>
            <a:r>
              <a:rPr lang="en-US" dirty="0">
                <a:cs typeface="Segoe UI"/>
              </a:rPr>
              <a:t>1 PM to 1:30 PM EST</a:t>
            </a:r>
          </a:p>
          <a:p>
            <a:r>
              <a:rPr lang="en-US" dirty="0">
                <a:cs typeface="Segoe UI"/>
              </a:rPr>
              <a:t>12 PM to 12:30 PM CST</a:t>
            </a:r>
          </a:p>
          <a:p>
            <a:r>
              <a:rPr lang="en-US" dirty="0">
                <a:cs typeface="Segoe UI"/>
              </a:rPr>
              <a:t>11 AM to 11:30 AM MST</a:t>
            </a:r>
          </a:p>
          <a:p>
            <a:r>
              <a:rPr lang="en-US" dirty="0">
                <a:cs typeface="Segoe UI"/>
              </a:rPr>
              <a:t>10 AM to 10:30 AM PST</a:t>
            </a:r>
          </a:p>
          <a:p>
            <a:r>
              <a:rPr lang="en-US" dirty="0">
                <a:cs typeface="Segoe UI"/>
              </a:rPr>
              <a:t>Wednesday – MS Tech Bits</a:t>
            </a:r>
          </a:p>
          <a:p>
            <a:endParaRPr lang="en-US" dirty="0">
              <a:cs typeface="Segoe UI"/>
            </a:endParaRPr>
          </a:p>
        </p:txBody>
      </p:sp>
      <p:pic>
        <p:nvPicPr>
          <p:cNvPr id="5" name="Picture 5">
            <a:extLst>
              <a:ext uri="{FF2B5EF4-FFF2-40B4-BE49-F238E27FC236}">
                <a16:creationId xmlns:a16="http://schemas.microsoft.com/office/drawing/2014/main" id="{C71E43B7-1641-BA5B-A8A9-EFB728EC11FB}"/>
              </a:ext>
            </a:extLst>
          </p:cNvPr>
          <p:cNvPicPr>
            <a:picLocks noChangeAspect="1"/>
          </p:cNvPicPr>
          <p:nvPr/>
        </p:nvPicPr>
        <p:blipFill>
          <a:blip r:embed="rId3"/>
          <a:stretch>
            <a:fillRect/>
          </a:stretch>
        </p:blipFill>
        <p:spPr>
          <a:xfrm>
            <a:off x="9798205" y="-1302"/>
            <a:ext cx="2743200" cy="1842556"/>
          </a:xfrm>
          <a:prstGeom prst="rect">
            <a:avLst/>
          </a:prstGeom>
        </p:spPr>
      </p:pic>
      <p:sp>
        <p:nvSpPr>
          <p:cNvPr id="7" name="TextBox 6">
            <a:hlinkClick r:id="rId4"/>
            <a:extLst>
              <a:ext uri="{FF2B5EF4-FFF2-40B4-BE49-F238E27FC236}">
                <a16:creationId xmlns:a16="http://schemas.microsoft.com/office/drawing/2014/main" id="{BF2FDF13-3A30-A1DB-881C-67A831DE5255}"/>
              </a:ext>
            </a:extLst>
          </p:cNvPr>
          <p:cNvSpPr txBox="1"/>
          <p:nvPr/>
        </p:nvSpPr>
        <p:spPr>
          <a:xfrm>
            <a:off x="269239" y="5849475"/>
            <a:ext cx="724221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https://www.youtube.com/@Tales-from-the-Field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8" name="Picture 7">
            <a:extLst>
              <a:ext uri="{FF2B5EF4-FFF2-40B4-BE49-F238E27FC236}">
                <a16:creationId xmlns:a16="http://schemas.microsoft.com/office/drawing/2014/main" id="{AC91A94B-C985-1BB3-71B4-C429C18E5B45}"/>
              </a:ext>
            </a:extLst>
          </p:cNvPr>
          <p:cNvPicPr>
            <a:picLocks noChangeAspect="1"/>
          </p:cNvPicPr>
          <p:nvPr/>
        </p:nvPicPr>
        <p:blipFill>
          <a:blip r:embed="rId6"/>
          <a:stretch>
            <a:fillRect/>
          </a:stretch>
        </p:blipFill>
        <p:spPr>
          <a:xfrm>
            <a:off x="6096000" y="1789527"/>
            <a:ext cx="5899978" cy="3317870"/>
          </a:xfrm>
          <a:prstGeom prst="rect">
            <a:avLst/>
          </a:prstGeom>
        </p:spPr>
      </p:pic>
    </p:spTree>
    <p:extLst>
      <p:ext uri="{BB962C8B-B14F-4D97-AF65-F5344CB8AC3E}">
        <p14:creationId xmlns:p14="http://schemas.microsoft.com/office/powerpoint/2010/main" val="7933380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0623-B431-4DCF-A852-3F599A2B49A9}"/>
              </a:ext>
            </a:extLst>
          </p:cNvPr>
          <p:cNvSpPr>
            <a:spLocks noGrp="1"/>
          </p:cNvSpPr>
          <p:nvPr>
            <p:ph type="title"/>
          </p:nvPr>
        </p:nvSpPr>
        <p:spPr/>
        <p:txBody>
          <a:bodyPr/>
          <a:lstStyle/>
          <a:p>
            <a:r>
              <a:rPr lang="en-US" dirty="0"/>
              <a:t>Azure FastTrack CXP</a:t>
            </a:r>
          </a:p>
        </p:txBody>
      </p:sp>
      <p:sp>
        <p:nvSpPr>
          <p:cNvPr id="3" name="Content Placeholder 2">
            <a:extLst>
              <a:ext uri="{FF2B5EF4-FFF2-40B4-BE49-F238E27FC236}">
                <a16:creationId xmlns:a16="http://schemas.microsoft.com/office/drawing/2014/main" id="{FE60CD3D-F0AF-462B-89BA-24AC6ED777E9}"/>
              </a:ext>
            </a:extLst>
          </p:cNvPr>
          <p:cNvSpPr>
            <a:spLocks noGrp="1"/>
          </p:cNvSpPr>
          <p:nvPr>
            <p:ph idx="1"/>
          </p:nvPr>
        </p:nvSpPr>
        <p:spPr/>
        <p:txBody>
          <a:bodyPr>
            <a:normAutofit fontScale="70000" lnSpcReduction="20000"/>
          </a:bodyPr>
          <a:lstStyle/>
          <a:p>
            <a:pPr marL="0" indent="0">
              <a:buNone/>
            </a:pPr>
            <a:r>
              <a:rPr lang="en-US" sz="1200" dirty="0">
                <a:solidFill>
                  <a:srgbClr val="323130"/>
                </a:solidFill>
                <a:latin typeface="Segoe UI" panose="020B0502040204020203" pitchFamily="34" charset="0"/>
              </a:rPr>
              <a:t>FastTrack for Azure Supported Solutions</a:t>
            </a:r>
          </a:p>
          <a:p>
            <a:pPr marL="0" indent="0">
              <a:buNone/>
            </a:pPr>
            <a:r>
              <a:rPr lang="en-US" sz="1200" b="0" dirty="0">
                <a:solidFill>
                  <a:srgbClr val="323130"/>
                </a:solidFill>
                <a:latin typeface="Segoe UI" panose="020B0502040204020203" pitchFamily="34" charset="0"/>
              </a:rPr>
              <a:t>We support the following hero solutions:</a:t>
            </a:r>
          </a:p>
          <a:p>
            <a:pPr algn="l">
              <a:buFont typeface="Arial" panose="020B0604020202020204" pitchFamily="34" charset="0"/>
              <a:buChar char="•"/>
            </a:pPr>
            <a:r>
              <a:rPr lang="en-US" sz="1200" b="0" dirty="0">
                <a:solidFill>
                  <a:srgbClr val="323130"/>
                </a:solidFill>
                <a:latin typeface="Segoe UI" panose="020B0502040204020203" pitchFamily="34" charset="0"/>
              </a:rPr>
              <a:t>Datacenter migration</a:t>
            </a:r>
          </a:p>
          <a:p>
            <a:pPr algn="l">
              <a:buFont typeface="Arial" panose="020B0604020202020204" pitchFamily="34" charset="0"/>
              <a:buChar char="•"/>
            </a:pPr>
            <a:r>
              <a:rPr lang="en-US" sz="1200" b="0" dirty="0">
                <a:solidFill>
                  <a:srgbClr val="323130"/>
                </a:solidFill>
                <a:latin typeface="Segoe UI" panose="020B0502040204020203" pitchFamily="34" charset="0"/>
              </a:rPr>
              <a:t>Windows Server on Azure</a:t>
            </a:r>
          </a:p>
          <a:p>
            <a:pPr algn="l">
              <a:buFont typeface="Arial" panose="020B0604020202020204" pitchFamily="34" charset="0"/>
              <a:buChar char="•"/>
            </a:pPr>
            <a:r>
              <a:rPr lang="en-US" sz="1200" b="0" dirty="0">
                <a:solidFill>
                  <a:srgbClr val="323130"/>
                </a:solidFill>
                <a:latin typeface="Segoe UI" panose="020B0502040204020203" pitchFamily="34" charset="0"/>
              </a:rPr>
              <a:t>Linux on Azure</a:t>
            </a:r>
          </a:p>
          <a:p>
            <a:pPr algn="l">
              <a:buFont typeface="Arial" panose="020B0604020202020204" pitchFamily="34" charset="0"/>
              <a:buChar char="•"/>
            </a:pPr>
            <a:r>
              <a:rPr lang="en-US" sz="1200" b="0" dirty="0">
                <a:solidFill>
                  <a:srgbClr val="323130"/>
                </a:solidFill>
                <a:latin typeface="Segoe UI" panose="020B0502040204020203" pitchFamily="34" charset="0"/>
              </a:rPr>
              <a:t>SAP on Azure</a:t>
            </a:r>
          </a:p>
          <a:p>
            <a:pPr algn="l">
              <a:buFont typeface="Arial" panose="020B0604020202020204" pitchFamily="34" charset="0"/>
              <a:buChar char="•"/>
            </a:pPr>
            <a:r>
              <a:rPr lang="en-US" sz="1200" b="0" dirty="0">
                <a:solidFill>
                  <a:srgbClr val="323130"/>
                </a:solidFill>
                <a:latin typeface="Segoe UI" panose="020B0502040204020203" pitchFamily="34" charset="0"/>
              </a:rPr>
              <a:t>Business continuity and disaster recovery</a:t>
            </a:r>
          </a:p>
          <a:p>
            <a:pPr algn="l">
              <a:buFont typeface="Arial" panose="020B0604020202020204" pitchFamily="34" charset="0"/>
              <a:buChar char="•"/>
            </a:pPr>
            <a:r>
              <a:rPr lang="en-US" sz="1200" b="0" dirty="0">
                <a:solidFill>
                  <a:srgbClr val="323130"/>
                </a:solidFill>
                <a:latin typeface="Segoe UI" panose="020B0502040204020203" pitchFamily="34" charset="0"/>
              </a:rPr>
              <a:t>High-performance computing</a:t>
            </a:r>
          </a:p>
          <a:p>
            <a:pPr algn="l">
              <a:buFont typeface="Arial" panose="020B0604020202020204" pitchFamily="34" charset="0"/>
              <a:buChar char="•"/>
            </a:pPr>
            <a:r>
              <a:rPr lang="en-US" sz="1200" b="0" dirty="0">
                <a:solidFill>
                  <a:srgbClr val="323130"/>
                </a:solidFill>
                <a:latin typeface="Segoe UI" panose="020B0502040204020203" pitchFamily="34" charset="0"/>
              </a:rPr>
              <a:t>Internet of Things (IoT)</a:t>
            </a:r>
          </a:p>
          <a:p>
            <a:pPr algn="l">
              <a:buFont typeface="Arial" panose="020B0604020202020204" pitchFamily="34" charset="0"/>
              <a:buChar char="•"/>
            </a:pPr>
            <a:r>
              <a:rPr lang="en-US" sz="1200" b="0" dirty="0">
                <a:solidFill>
                  <a:srgbClr val="323130"/>
                </a:solidFill>
                <a:latin typeface="Segoe UI" panose="020B0502040204020203" pitchFamily="34" charset="0"/>
              </a:rPr>
              <a:t>Cloud-native apps</a:t>
            </a:r>
          </a:p>
          <a:p>
            <a:pPr algn="l">
              <a:buFont typeface="Arial" panose="020B0604020202020204" pitchFamily="34" charset="0"/>
              <a:buChar char="•"/>
            </a:pPr>
            <a:r>
              <a:rPr lang="en-US" sz="1200" b="0" dirty="0">
                <a:solidFill>
                  <a:srgbClr val="323130"/>
                </a:solidFill>
                <a:latin typeface="Segoe UI" panose="020B0502040204020203" pitchFamily="34" charset="0"/>
              </a:rPr>
              <a:t>DevOps</a:t>
            </a:r>
          </a:p>
          <a:p>
            <a:pPr algn="l">
              <a:buFont typeface="Arial" panose="020B0604020202020204" pitchFamily="34" charset="0"/>
              <a:buChar char="•"/>
            </a:pPr>
            <a:r>
              <a:rPr lang="en-US" sz="1200" b="0" dirty="0">
                <a:solidFill>
                  <a:srgbClr val="323130"/>
                </a:solidFill>
                <a:latin typeface="Segoe UI" panose="020B0502040204020203" pitchFamily="34" charset="0"/>
              </a:rPr>
              <a:t>App modernization</a:t>
            </a:r>
          </a:p>
          <a:p>
            <a:pPr algn="l">
              <a:buFont typeface="Arial" panose="020B0604020202020204" pitchFamily="34" charset="0"/>
              <a:buChar char="•"/>
            </a:pPr>
            <a:r>
              <a:rPr lang="en-US" sz="1200" b="0" dirty="0">
                <a:solidFill>
                  <a:srgbClr val="323130"/>
                </a:solidFill>
                <a:latin typeface="Segoe UI" panose="020B0502040204020203" pitchFamily="34" charset="0"/>
              </a:rPr>
              <a:t>Data modernization to Azure</a:t>
            </a:r>
          </a:p>
          <a:p>
            <a:pPr algn="l">
              <a:buFont typeface="Arial" panose="020B0604020202020204" pitchFamily="34" charset="0"/>
              <a:buChar char="•"/>
            </a:pPr>
            <a:r>
              <a:rPr lang="en-US" sz="1200" b="0" dirty="0">
                <a:solidFill>
                  <a:srgbClr val="323130"/>
                </a:solidFill>
                <a:latin typeface="Segoe UI" panose="020B0502040204020203" pitchFamily="34" charset="0"/>
              </a:rPr>
              <a:t>Security</a:t>
            </a:r>
          </a:p>
          <a:p>
            <a:pPr algn="l">
              <a:buFont typeface="Arial" panose="020B0604020202020204" pitchFamily="34" charset="0"/>
              <a:buChar char="•"/>
            </a:pPr>
            <a:r>
              <a:rPr lang="en-US" sz="1200" b="0" dirty="0">
                <a:solidFill>
                  <a:srgbClr val="323130"/>
                </a:solidFill>
                <a:latin typeface="Segoe UI" panose="020B0502040204020203" pitchFamily="34" charset="0"/>
              </a:rPr>
              <a:t>Globally distributed data</a:t>
            </a:r>
          </a:p>
          <a:p>
            <a:pPr algn="l">
              <a:buFont typeface="Arial" panose="020B0604020202020204" pitchFamily="34" charset="0"/>
              <a:buChar char="•"/>
            </a:pPr>
            <a:r>
              <a:rPr lang="en-US" sz="1200" b="0" dirty="0">
                <a:solidFill>
                  <a:srgbClr val="323130"/>
                </a:solidFill>
                <a:latin typeface="Segoe UI" panose="020B0502040204020203" pitchFamily="34" charset="0"/>
              </a:rPr>
              <a:t>Windows Virtual Desktop</a:t>
            </a:r>
          </a:p>
          <a:p>
            <a:pPr algn="l">
              <a:buFont typeface="Arial" panose="020B0604020202020204" pitchFamily="34" charset="0"/>
              <a:buChar char="•"/>
            </a:pPr>
            <a:r>
              <a:rPr lang="en-US" sz="1200" b="0" dirty="0">
                <a:solidFill>
                  <a:srgbClr val="323130"/>
                </a:solidFill>
                <a:latin typeface="Segoe UI" panose="020B0502040204020203" pitchFamily="34" charset="0"/>
              </a:rPr>
              <a:t>ASM Migration</a:t>
            </a:r>
          </a:p>
          <a:p>
            <a:pPr algn="l">
              <a:buFont typeface="Arial" panose="020B0604020202020204" pitchFamily="34" charset="0"/>
              <a:buChar char="•"/>
            </a:pPr>
            <a:r>
              <a:rPr lang="en-US" sz="1200" b="0" dirty="0">
                <a:solidFill>
                  <a:srgbClr val="323130"/>
                </a:solidFill>
                <a:latin typeface="Segoe UI" panose="020B0502040204020203" pitchFamily="34" charset="0"/>
              </a:rPr>
              <a:t>Azure Management and Governance</a:t>
            </a:r>
          </a:p>
          <a:p>
            <a:pPr algn="l">
              <a:buFont typeface="Arial" panose="020B0604020202020204" pitchFamily="34" charset="0"/>
              <a:buChar char="•"/>
            </a:pPr>
            <a:r>
              <a:rPr lang="en-US" sz="1200" b="0" dirty="0">
                <a:solidFill>
                  <a:srgbClr val="323130"/>
                </a:solidFill>
                <a:latin typeface="Segoe UI" panose="020B0502040204020203" pitchFamily="34" charset="0"/>
              </a:rPr>
              <a:t>Artificial Intelligence and Machine Learning</a:t>
            </a:r>
          </a:p>
          <a:p>
            <a:pPr algn="l">
              <a:buFont typeface="Arial" panose="020B0604020202020204" pitchFamily="34" charset="0"/>
              <a:buChar char="•"/>
            </a:pPr>
            <a:r>
              <a:rPr lang="en-US" sz="1200" b="0" dirty="0">
                <a:solidFill>
                  <a:srgbClr val="323130"/>
                </a:solidFill>
                <a:latin typeface="Segoe UI" panose="020B0502040204020203" pitchFamily="34" charset="0"/>
              </a:rPr>
              <a:t>Analytics</a:t>
            </a:r>
          </a:p>
          <a:p>
            <a:pPr marL="0" indent="0">
              <a:buNone/>
            </a:pPr>
            <a:endParaRPr lang="en-US" dirty="0"/>
          </a:p>
        </p:txBody>
      </p:sp>
      <p:sp>
        <p:nvSpPr>
          <p:cNvPr id="5" name="TextBox 4">
            <a:extLst>
              <a:ext uri="{FF2B5EF4-FFF2-40B4-BE49-F238E27FC236}">
                <a16:creationId xmlns:a16="http://schemas.microsoft.com/office/drawing/2014/main" id="{8E6D3F9F-0C38-4E69-BF94-50D237EC7B92}"/>
              </a:ext>
            </a:extLst>
          </p:cNvPr>
          <p:cNvSpPr txBox="1"/>
          <p:nvPr/>
        </p:nvSpPr>
        <p:spPr bwMode="auto">
          <a:xfrm>
            <a:off x="6791598" y="4536219"/>
            <a:ext cx="3214551" cy="6463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aka.ms/FTA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FD6D008-BCD6-47D5-BC69-A10A71844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631" y="1246726"/>
            <a:ext cx="5929356" cy="2776559"/>
          </a:xfrm>
          <a:prstGeom prst="rect">
            <a:avLst/>
          </a:prstGeom>
        </p:spPr>
      </p:pic>
    </p:spTree>
    <p:extLst>
      <p:ext uri="{BB962C8B-B14F-4D97-AF65-F5344CB8AC3E}">
        <p14:creationId xmlns:p14="http://schemas.microsoft.com/office/powerpoint/2010/main" val="9741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60BD-0F53-565D-6130-606FEE946E64}"/>
              </a:ext>
            </a:extLst>
          </p:cNvPr>
          <p:cNvSpPr>
            <a:spLocks noGrp="1"/>
          </p:cNvSpPr>
          <p:nvPr>
            <p:ph type="title"/>
          </p:nvPr>
        </p:nvSpPr>
        <p:spPr>
          <a:xfrm>
            <a:off x="585216" y="1936759"/>
            <a:ext cx="9144000" cy="498598"/>
          </a:xfrm>
        </p:spPr>
        <p:txBody>
          <a:bodyPr/>
          <a:lstStyle/>
          <a:p>
            <a:r>
              <a:rPr lang="en-US" dirty="0"/>
              <a:t>Questions ?</a:t>
            </a:r>
          </a:p>
        </p:txBody>
      </p:sp>
      <p:sp>
        <p:nvSpPr>
          <p:cNvPr id="4" name="Text Placeholder 3">
            <a:extLst>
              <a:ext uri="{FF2B5EF4-FFF2-40B4-BE49-F238E27FC236}">
                <a16:creationId xmlns:a16="http://schemas.microsoft.com/office/drawing/2014/main" id="{0746E6CD-C25F-87E7-2231-0FCAE8A9E784}"/>
              </a:ext>
            </a:extLst>
          </p:cNvPr>
          <p:cNvSpPr>
            <a:spLocks noGrp="1"/>
          </p:cNvSpPr>
          <p:nvPr>
            <p:ph type="body" sz="quarter" idx="12"/>
          </p:nvPr>
        </p:nvSpPr>
        <p:spPr>
          <a:xfrm>
            <a:off x="585216" y="585788"/>
            <a:ext cx="9144000" cy="553998"/>
          </a:xfrm>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Thank You!</a:t>
            </a:r>
            <a:endParaRPr lang="en-US" dirty="0"/>
          </a:p>
        </p:txBody>
      </p:sp>
    </p:spTree>
    <p:extLst>
      <p:ext uri="{BB962C8B-B14F-4D97-AF65-F5344CB8AC3E}">
        <p14:creationId xmlns:p14="http://schemas.microsoft.com/office/powerpoint/2010/main" val="410866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0623-B431-4DCF-A852-3F599A2B49A9}"/>
              </a:ext>
            </a:extLst>
          </p:cNvPr>
          <p:cNvSpPr>
            <a:spLocks noGrp="1"/>
          </p:cNvSpPr>
          <p:nvPr>
            <p:ph type="title"/>
          </p:nvPr>
        </p:nvSpPr>
        <p:spPr/>
        <p:txBody>
          <a:bodyPr/>
          <a:lstStyle/>
          <a:p>
            <a:r>
              <a:rPr lang="en-US" dirty="0"/>
              <a:t>Azure FastTrack CXP</a:t>
            </a:r>
          </a:p>
        </p:txBody>
      </p:sp>
      <p:sp>
        <p:nvSpPr>
          <p:cNvPr id="3" name="Content Placeholder 2">
            <a:extLst>
              <a:ext uri="{FF2B5EF4-FFF2-40B4-BE49-F238E27FC236}">
                <a16:creationId xmlns:a16="http://schemas.microsoft.com/office/drawing/2014/main" id="{FE60CD3D-F0AF-462B-89BA-24AC6ED777E9}"/>
              </a:ext>
            </a:extLst>
          </p:cNvPr>
          <p:cNvSpPr>
            <a:spLocks noGrp="1"/>
          </p:cNvSpPr>
          <p:nvPr>
            <p:ph idx="1"/>
          </p:nvPr>
        </p:nvSpPr>
        <p:spPr/>
        <p:txBody>
          <a:bodyPr>
            <a:normAutofit fontScale="70000" lnSpcReduction="20000"/>
          </a:bodyPr>
          <a:lstStyle/>
          <a:p>
            <a:pPr marL="0" indent="0">
              <a:buNone/>
            </a:pPr>
            <a:r>
              <a:rPr lang="en-US" sz="1200" dirty="0">
                <a:solidFill>
                  <a:srgbClr val="323130"/>
                </a:solidFill>
                <a:latin typeface="Segoe UI" panose="020B0502040204020203" pitchFamily="34" charset="0"/>
              </a:rPr>
              <a:t>FastTrack for Azure Supported Solutions</a:t>
            </a:r>
          </a:p>
          <a:p>
            <a:pPr marL="0" indent="0">
              <a:buNone/>
            </a:pPr>
            <a:r>
              <a:rPr lang="en-US" sz="1200" b="0" dirty="0">
                <a:solidFill>
                  <a:srgbClr val="323130"/>
                </a:solidFill>
                <a:latin typeface="Segoe UI" panose="020B0502040204020203" pitchFamily="34" charset="0"/>
              </a:rPr>
              <a:t>We support the following hero solutions:</a:t>
            </a:r>
          </a:p>
          <a:p>
            <a:pPr algn="l">
              <a:buFont typeface="Arial" panose="020B0604020202020204" pitchFamily="34" charset="0"/>
              <a:buChar char="•"/>
            </a:pPr>
            <a:r>
              <a:rPr lang="en-US" sz="1200" b="0" dirty="0">
                <a:solidFill>
                  <a:srgbClr val="323130"/>
                </a:solidFill>
                <a:latin typeface="Segoe UI" panose="020B0502040204020203" pitchFamily="34" charset="0"/>
              </a:rPr>
              <a:t>Datacenter migration</a:t>
            </a:r>
          </a:p>
          <a:p>
            <a:pPr algn="l">
              <a:buFont typeface="Arial" panose="020B0604020202020204" pitchFamily="34" charset="0"/>
              <a:buChar char="•"/>
            </a:pPr>
            <a:r>
              <a:rPr lang="en-US" sz="1200" b="0" dirty="0">
                <a:solidFill>
                  <a:srgbClr val="323130"/>
                </a:solidFill>
                <a:latin typeface="Segoe UI" panose="020B0502040204020203" pitchFamily="34" charset="0"/>
              </a:rPr>
              <a:t>Windows Server on Azure</a:t>
            </a:r>
          </a:p>
          <a:p>
            <a:pPr algn="l">
              <a:buFont typeface="Arial" panose="020B0604020202020204" pitchFamily="34" charset="0"/>
              <a:buChar char="•"/>
            </a:pPr>
            <a:r>
              <a:rPr lang="en-US" sz="1200" b="0" dirty="0">
                <a:solidFill>
                  <a:srgbClr val="323130"/>
                </a:solidFill>
                <a:latin typeface="Segoe UI" panose="020B0502040204020203" pitchFamily="34" charset="0"/>
              </a:rPr>
              <a:t>Linux on Azure</a:t>
            </a:r>
          </a:p>
          <a:p>
            <a:pPr algn="l">
              <a:buFont typeface="Arial" panose="020B0604020202020204" pitchFamily="34" charset="0"/>
              <a:buChar char="•"/>
            </a:pPr>
            <a:r>
              <a:rPr lang="en-US" sz="1200" b="0" dirty="0">
                <a:solidFill>
                  <a:srgbClr val="323130"/>
                </a:solidFill>
                <a:latin typeface="Segoe UI" panose="020B0502040204020203" pitchFamily="34" charset="0"/>
              </a:rPr>
              <a:t>SAP on Azure</a:t>
            </a:r>
          </a:p>
          <a:p>
            <a:pPr algn="l">
              <a:buFont typeface="Arial" panose="020B0604020202020204" pitchFamily="34" charset="0"/>
              <a:buChar char="•"/>
            </a:pPr>
            <a:r>
              <a:rPr lang="en-US" sz="1200" b="0" dirty="0">
                <a:solidFill>
                  <a:srgbClr val="323130"/>
                </a:solidFill>
                <a:latin typeface="Segoe UI" panose="020B0502040204020203" pitchFamily="34" charset="0"/>
              </a:rPr>
              <a:t>Business continuity and disaster recovery</a:t>
            </a:r>
          </a:p>
          <a:p>
            <a:pPr algn="l">
              <a:buFont typeface="Arial" panose="020B0604020202020204" pitchFamily="34" charset="0"/>
              <a:buChar char="•"/>
            </a:pPr>
            <a:r>
              <a:rPr lang="en-US" sz="1200" b="0" dirty="0">
                <a:solidFill>
                  <a:srgbClr val="323130"/>
                </a:solidFill>
                <a:latin typeface="Segoe UI" panose="020B0502040204020203" pitchFamily="34" charset="0"/>
              </a:rPr>
              <a:t>High-performance computing</a:t>
            </a:r>
          </a:p>
          <a:p>
            <a:pPr algn="l">
              <a:buFont typeface="Arial" panose="020B0604020202020204" pitchFamily="34" charset="0"/>
              <a:buChar char="•"/>
            </a:pPr>
            <a:r>
              <a:rPr lang="en-US" sz="1200" b="0" dirty="0">
                <a:solidFill>
                  <a:srgbClr val="323130"/>
                </a:solidFill>
                <a:latin typeface="Segoe UI" panose="020B0502040204020203" pitchFamily="34" charset="0"/>
              </a:rPr>
              <a:t>Internet of Things (IoT)</a:t>
            </a:r>
          </a:p>
          <a:p>
            <a:pPr algn="l">
              <a:buFont typeface="Arial" panose="020B0604020202020204" pitchFamily="34" charset="0"/>
              <a:buChar char="•"/>
            </a:pPr>
            <a:r>
              <a:rPr lang="en-US" sz="1200" b="0" dirty="0">
                <a:solidFill>
                  <a:srgbClr val="323130"/>
                </a:solidFill>
                <a:latin typeface="Segoe UI" panose="020B0502040204020203" pitchFamily="34" charset="0"/>
              </a:rPr>
              <a:t>Cloud-native apps</a:t>
            </a:r>
          </a:p>
          <a:p>
            <a:pPr algn="l">
              <a:buFont typeface="Arial" panose="020B0604020202020204" pitchFamily="34" charset="0"/>
              <a:buChar char="•"/>
            </a:pPr>
            <a:r>
              <a:rPr lang="en-US" sz="1200" b="0" dirty="0">
                <a:solidFill>
                  <a:srgbClr val="323130"/>
                </a:solidFill>
                <a:latin typeface="Segoe UI" panose="020B0502040204020203" pitchFamily="34" charset="0"/>
              </a:rPr>
              <a:t>DevOps</a:t>
            </a:r>
          </a:p>
          <a:p>
            <a:pPr algn="l">
              <a:buFont typeface="Arial" panose="020B0604020202020204" pitchFamily="34" charset="0"/>
              <a:buChar char="•"/>
            </a:pPr>
            <a:r>
              <a:rPr lang="en-US" sz="1200" b="0" dirty="0">
                <a:solidFill>
                  <a:srgbClr val="323130"/>
                </a:solidFill>
                <a:latin typeface="Segoe UI" panose="020B0502040204020203" pitchFamily="34" charset="0"/>
              </a:rPr>
              <a:t>App modernization</a:t>
            </a:r>
          </a:p>
          <a:p>
            <a:pPr algn="l">
              <a:buFont typeface="Arial" panose="020B0604020202020204" pitchFamily="34" charset="0"/>
              <a:buChar char="•"/>
            </a:pPr>
            <a:r>
              <a:rPr lang="en-US" sz="1200" b="0" dirty="0">
                <a:solidFill>
                  <a:srgbClr val="323130"/>
                </a:solidFill>
                <a:latin typeface="Segoe UI" panose="020B0502040204020203" pitchFamily="34" charset="0"/>
              </a:rPr>
              <a:t>Data modernization to Azure</a:t>
            </a:r>
          </a:p>
          <a:p>
            <a:pPr algn="l">
              <a:buFont typeface="Arial" panose="020B0604020202020204" pitchFamily="34" charset="0"/>
              <a:buChar char="•"/>
            </a:pPr>
            <a:r>
              <a:rPr lang="en-US" sz="1200" b="0" dirty="0">
                <a:solidFill>
                  <a:srgbClr val="323130"/>
                </a:solidFill>
                <a:latin typeface="Segoe UI" panose="020B0502040204020203" pitchFamily="34" charset="0"/>
              </a:rPr>
              <a:t>Security</a:t>
            </a:r>
          </a:p>
          <a:p>
            <a:pPr algn="l">
              <a:buFont typeface="Arial" panose="020B0604020202020204" pitchFamily="34" charset="0"/>
              <a:buChar char="•"/>
            </a:pPr>
            <a:r>
              <a:rPr lang="en-US" sz="1200" b="0" dirty="0">
                <a:solidFill>
                  <a:srgbClr val="323130"/>
                </a:solidFill>
                <a:latin typeface="Segoe UI" panose="020B0502040204020203" pitchFamily="34" charset="0"/>
              </a:rPr>
              <a:t>Globally distributed data</a:t>
            </a:r>
          </a:p>
          <a:p>
            <a:pPr algn="l">
              <a:buFont typeface="Arial" panose="020B0604020202020204" pitchFamily="34" charset="0"/>
              <a:buChar char="•"/>
            </a:pPr>
            <a:r>
              <a:rPr lang="en-US" sz="1200" b="0" dirty="0">
                <a:solidFill>
                  <a:srgbClr val="323130"/>
                </a:solidFill>
                <a:latin typeface="Segoe UI" panose="020B0502040204020203" pitchFamily="34" charset="0"/>
              </a:rPr>
              <a:t>Windows Virtual Desktop</a:t>
            </a:r>
          </a:p>
          <a:p>
            <a:pPr algn="l">
              <a:buFont typeface="Arial" panose="020B0604020202020204" pitchFamily="34" charset="0"/>
              <a:buChar char="•"/>
            </a:pPr>
            <a:r>
              <a:rPr lang="en-US" sz="1200" b="0" dirty="0">
                <a:solidFill>
                  <a:srgbClr val="323130"/>
                </a:solidFill>
                <a:latin typeface="Segoe UI" panose="020B0502040204020203" pitchFamily="34" charset="0"/>
              </a:rPr>
              <a:t>ASM Migration</a:t>
            </a:r>
          </a:p>
          <a:p>
            <a:pPr algn="l">
              <a:buFont typeface="Arial" panose="020B0604020202020204" pitchFamily="34" charset="0"/>
              <a:buChar char="•"/>
            </a:pPr>
            <a:r>
              <a:rPr lang="en-US" sz="1200" b="0" dirty="0">
                <a:solidFill>
                  <a:srgbClr val="323130"/>
                </a:solidFill>
                <a:latin typeface="Segoe UI" panose="020B0502040204020203" pitchFamily="34" charset="0"/>
              </a:rPr>
              <a:t>Azure Management and Governance</a:t>
            </a:r>
          </a:p>
          <a:p>
            <a:pPr algn="l">
              <a:buFont typeface="Arial" panose="020B0604020202020204" pitchFamily="34" charset="0"/>
              <a:buChar char="•"/>
            </a:pPr>
            <a:r>
              <a:rPr lang="en-US" sz="1200" b="0" dirty="0">
                <a:solidFill>
                  <a:srgbClr val="323130"/>
                </a:solidFill>
                <a:latin typeface="Segoe UI" panose="020B0502040204020203" pitchFamily="34" charset="0"/>
              </a:rPr>
              <a:t>Artificial Intelligence and Machine Learning</a:t>
            </a:r>
          </a:p>
          <a:p>
            <a:pPr algn="l">
              <a:buFont typeface="Arial" panose="020B0604020202020204" pitchFamily="34" charset="0"/>
              <a:buChar char="•"/>
            </a:pPr>
            <a:r>
              <a:rPr lang="en-US" sz="1200" b="0" dirty="0">
                <a:solidFill>
                  <a:srgbClr val="323130"/>
                </a:solidFill>
                <a:latin typeface="Segoe UI" panose="020B0502040204020203" pitchFamily="34" charset="0"/>
              </a:rPr>
              <a:t>Analytics</a:t>
            </a:r>
          </a:p>
          <a:p>
            <a:pPr marL="0" indent="0">
              <a:buNone/>
            </a:pPr>
            <a:endParaRPr lang="en-US" dirty="0"/>
          </a:p>
        </p:txBody>
      </p:sp>
      <p:sp>
        <p:nvSpPr>
          <p:cNvPr id="5" name="TextBox 4">
            <a:extLst>
              <a:ext uri="{FF2B5EF4-FFF2-40B4-BE49-F238E27FC236}">
                <a16:creationId xmlns:a16="http://schemas.microsoft.com/office/drawing/2014/main" id="{8E6D3F9F-0C38-4E69-BF94-50D237EC7B92}"/>
              </a:ext>
            </a:extLst>
          </p:cNvPr>
          <p:cNvSpPr txBox="1"/>
          <p:nvPr/>
        </p:nvSpPr>
        <p:spPr bwMode="auto">
          <a:xfrm>
            <a:off x="6791598" y="4536219"/>
            <a:ext cx="3214551" cy="64633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aka.ms/FTA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FD6D008-BCD6-47D5-BC69-A10A71844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631" y="1246726"/>
            <a:ext cx="5929356" cy="2776559"/>
          </a:xfrm>
          <a:prstGeom prst="rect">
            <a:avLst/>
          </a:prstGeom>
        </p:spPr>
      </p:pic>
    </p:spTree>
    <p:extLst>
      <p:ext uri="{BB962C8B-B14F-4D97-AF65-F5344CB8AC3E}">
        <p14:creationId xmlns:p14="http://schemas.microsoft.com/office/powerpoint/2010/main" val="4119432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C8AE8-627F-4484-BCA4-88CAFC6D0BE5}"/>
              </a:ext>
            </a:extLst>
          </p:cNvPr>
          <p:cNvSpPr>
            <a:spLocks noGrp="1"/>
          </p:cNvSpPr>
          <p:nvPr>
            <p:ph type="title"/>
          </p:nvPr>
        </p:nvSpPr>
        <p:spPr/>
        <p:txBody>
          <a:bodyPr/>
          <a:lstStyle/>
          <a:p>
            <a:r>
              <a:rPr lang="en-US">
                <a:solidFill>
                  <a:schemeClr val="accent2"/>
                </a:solidFill>
                <a:cs typeface="Segoe UI"/>
              </a:rPr>
              <a:t>Tales from the Field</a:t>
            </a:r>
            <a:br>
              <a:rPr lang="en-US"/>
            </a:br>
            <a:endParaRPr lang="en-US">
              <a:solidFill>
                <a:schemeClr val="tx1"/>
              </a:solidFill>
              <a:ea typeface="+mj-lt"/>
              <a:cs typeface="+mj-lt"/>
            </a:endParaRPr>
          </a:p>
        </p:txBody>
      </p:sp>
      <p:sp>
        <p:nvSpPr>
          <p:cNvPr id="3" name="Text Placeholder 2">
            <a:extLst>
              <a:ext uri="{FF2B5EF4-FFF2-40B4-BE49-F238E27FC236}">
                <a16:creationId xmlns:a16="http://schemas.microsoft.com/office/drawing/2014/main" id="{922DD807-B161-4E88-8CCB-21B8172D2C0B}"/>
              </a:ext>
            </a:extLst>
          </p:cNvPr>
          <p:cNvSpPr>
            <a:spLocks noGrp="1"/>
          </p:cNvSpPr>
          <p:nvPr>
            <p:ph type="body" sz="quarter" idx="10"/>
          </p:nvPr>
        </p:nvSpPr>
        <p:spPr>
          <a:xfrm>
            <a:off x="269239" y="1197322"/>
            <a:ext cx="5912486" cy="4281621"/>
          </a:xfrm>
        </p:spPr>
        <p:txBody>
          <a:bodyPr vert="horz" wrap="square" lIns="0" tIns="0" rIns="0" bIns="0" numCol="1" rtlCol="0" anchor="t" anchorCtr="0" compatLnSpc="1">
            <a:prstTxWarp prst="textNoShape">
              <a:avLst/>
            </a:prstTxWarp>
            <a:spAutoFit/>
          </a:bodyPr>
          <a:lstStyle/>
          <a:p>
            <a:r>
              <a:rPr lang="en-US" dirty="0">
                <a:cs typeface="Segoe UI"/>
              </a:rPr>
              <a:t>Live Tuesdays &amp; Thursdays</a:t>
            </a:r>
          </a:p>
          <a:p>
            <a:endParaRPr lang="en-US" dirty="0">
              <a:cs typeface="Segoe UI"/>
            </a:endParaRPr>
          </a:p>
          <a:p>
            <a:r>
              <a:rPr lang="en-US" dirty="0">
                <a:cs typeface="Segoe UI"/>
              </a:rPr>
              <a:t>1 PM to 1:30 PM EST</a:t>
            </a:r>
          </a:p>
          <a:p>
            <a:r>
              <a:rPr lang="en-US" dirty="0">
                <a:cs typeface="Segoe UI"/>
              </a:rPr>
              <a:t>12 PM to 12:30 PM CST</a:t>
            </a:r>
          </a:p>
          <a:p>
            <a:r>
              <a:rPr lang="en-US" dirty="0">
                <a:cs typeface="Segoe UI"/>
              </a:rPr>
              <a:t>11 AM to 11:30 AM MST</a:t>
            </a:r>
          </a:p>
          <a:p>
            <a:r>
              <a:rPr lang="en-US" dirty="0">
                <a:cs typeface="Segoe UI"/>
              </a:rPr>
              <a:t>10 AM to 10:30 AM PST</a:t>
            </a:r>
          </a:p>
          <a:p>
            <a:r>
              <a:rPr lang="en-US" dirty="0">
                <a:cs typeface="Segoe UI"/>
              </a:rPr>
              <a:t>Wednesday – MS Tech Bits</a:t>
            </a:r>
          </a:p>
          <a:p>
            <a:endParaRPr lang="en-US" dirty="0">
              <a:cs typeface="Segoe UI"/>
            </a:endParaRPr>
          </a:p>
        </p:txBody>
      </p:sp>
      <p:pic>
        <p:nvPicPr>
          <p:cNvPr id="5" name="Picture 5">
            <a:extLst>
              <a:ext uri="{FF2B5EF4-FFF2-40B4-BE49-F238E27FC236}">
                <a16:creationId xmlns:a16="http://schemas.microsoft.com/office/drawing/2014/main" id="{C71E43B7-1641-BA5B-A8A9-EFB728EC11FB}"/>
              </a:ext>
            </a:extLst>
          </p:cNvPr>
          <p:cNvPicPr>
            <a:picLocks noChangeAspect="1"/>
          </p:cNvPicPr>
          <p:nvPr/>
        </p:nvPicPr>
        <p:blipFill>
          <a:blip r:embed="rId3"/>
          <a:stretch>
            <a:fillRect/>
          </a:stretch>
        </p:blipFill>
        <p:spPr>
          <a:xfrm>
            <a:off x="9798205" y="-1302"/>
            <a:ext cx="2743200" cy="1842556"/>
          </a:xfrm>
          <a:prstGeom prst="rect">
            <a:avLst/>
          </a:prstGeom>
        </p:spPr>
      </p:pic>
      <p:sp>
        <p:nvSpPr>
          <p:cNvPr id="7" name="TextBox 6">
            <a:hlinkClick r:id="rId4"/>
            <a:extLst>
              <a:ext uri="{FF2B5EF4-FFF2-40B4-BE49-F238E27FC236}">
                <a16:creationId xmlns:a16="http://schemas.microsoft.com/office/drawing/2014/main" id="{BF2FDF13-3A30-A1DB-881C-67A831DE5255}"/>
              </a:ext>
            </a:extLst>
          </p:cNvPr>
          <p:cNvSpPr txBox="1"/>
          <p:nvPr/>
        </p:nvSpPr>
        <p:spPr>
          <a:xfrm>
            <a:off x="269239" y="5849475"/>
            <a:ext cx="7242212" cy="461665"/>
          </a:xfrm>
          <a:prstGeom prst="rect">
            <a:avLst/>
          </a:prstGeom>
          <a:noFill/>
        </p:spPr>
        <p:txBody>
          <a:bodyPr wrap="square">
            <a:spAutoFit/>
          </a:bodyPr>
          <a:lstStyle/>
          <a:p>
            <a:r>
              <a:rPr lang="en-US" sz="2400" dirty="0">
                <a:hlinkClick r:id="rId5"/>
              </a:rPr>
              <a:t>https://www.youtube.com/@Tales-from-the-Field</a:t>
            </a:r>
            <a:r>
              <a:rPr lang="en-US" sz="2400" dirty="0"/>
              <a:t> </a:t>
            </a:r>
          </a:p>
        </p:txBody>
      </p:sp>
      <p:pic>
        <p:nvPicPr>
          <p:cNvPr id="8" name="Picture 7">
            <a:extLst>
              <a:ext uri="{FF2B5EF4-FFF2-40B4-BE49-F238E27FC236}">
                <a16:creationId xmlns:a16="http://schemas.microsoft.com/office/drawing/2014/main" id="{AC91A94B-C985-1BB3-71B4-C429C18E5B45}"/>
              </a:ext>
            </a:extLst>
          </p:cNvPr>
          <p:cNvPicPr>
            <a:picLocks noChangeAspect="1"/>
          </p:cNvPicPr>
          <p:nvPr/>
        </p:nvPicPr>
        <p:blipFill>
          <a:blip r:embed="rId6"/>
          <a:stretch>
            <a:fillRect/>
          </a:stretch>
        </p:blipFill>
        <p:spPr>
          <a:xfrm>
            <a:off x="6096000" y="1789527"/>
            <a:ext cx="5899978" cy="3317870"/>
          </a:xfrm>
          <a:prstGeom prst="rect">
            <a:avLst/>
          </a:prstGeom>
        </p:spPr>
      </p:pic>
    </p:spTree>
    <p:extLst>
      <p:ext uri="{BB962C8B-B14F-4D97-AF65-F5344CB8AC3E}">
        <p14:creationId xmlns:p14="http://schemas.microsoft.com/office/powerpoint/2010/main" val="2150544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016F-3D3A-D370-1537-2A14E6734746}"/>
              </a:ext>
            </a:extLst>
          </p:cNvPr>
          <p:cNvSpPr>
            <a:spLocks noGrp="1"/>
          </p:cNvSpPr>
          <p:nvPr>
            <p:ph type="title"/>
          </p:nvPr>
        </p:nvSpPr>
        <p:spPr/>
        <p:txBody>
          <a:bodyPr/>
          <a:lstStyle/>
          <a:p>
            <a:r>
              <a:rPr lang="en-US" dirty="0"/>
              <a:t>Our journey to Azure SQL DB / Managed Instance </a:t>
            </a:r>
          </a:p>
        </p:txBody>
      </p:sp>
      <p:sp>
        <p:nvSpPr>
          <p:cNvPr id="3" name="Content Placeholder 2">
            <a:extLst>
              <a:ext uri="{FF2B5EF4-FFF2-40B4-BE49-F238E27FC236}">
                <a16:creationId xmlns:a16="http://schemas.microsoft.com/office/drawing/2014/main" id="{290D877C-41F0-1BA0-C6BC-F87C932FA2BB}"/>
              </a:ext>
            </a:extLst>
          </p:cNvPr>
          <p:cNvSpPr>
            <a:spLocks noGrp="1"/>
          </p:cNvSpPr>
          <p:nvPr>
            <p:ph sz="quarter" idx="10"/>
          </p:nvPr>
        </p:nvSpPr>
        <p:spPr>
          <a:xfrm>
            <a:off x="584200" y="1844675"/>
            <a:ext cx="11018838" cy="3533275"/>
          </a:xfrm>
        </p:spPr>
        <p:txBody>
          <a:bodyPr/>
          <a:lstStyle/>
          <a:p>
            <a:pPr marL="457200" indent="-457200">
              <a:buFont typeface="Arial" panose="020B0604020202020204" pitchFamily="34" charset="0"/>
              <a:buChar char="•"/>
            </a:pPr>
            <a:r>
              <a:rPr lang="en-US" dirty="0"/>
              <a:t>Things we should consider</a:t>
            </a:r>
          </a:p>
          <a:p>
            <a:pPr marL="457200" indent="-457200">
              <a:buFont typeface="Arial" panose="020B0604020202020204" pitchFamily="34" charset="0"/>
              <a:buChar char="•"/>
            </a:pPr>
            <a:r>
              <a:rPr lang="en-US" dirty="0"/>
              <a:t>Choosing our target </a:t>
            </a:r>
          </a:p>
          <a:p>
            <a:pPr marL="457200" indent="-457200">
              <a:buFont typeface="Arial" panose="020B0604020202020204" pitchFamily="34" charset="0"/>
              <a:buChar char="•"/>
            </a:pPr>
            <a:r>
              <a:rPr lang="en-US" dirty="0"/>
              <a:t>Migration to Azure SQL DB</a:t>
            </a:r>
          </a:p>
          <a:p>
            <a:pPr marL="457200" indent="-457200">
              <a:buFont typeface="Arial" panose="020B0604020202020204" pitchFamily="34" charset="0"/>
              <a:buChar char="•"/>
            </a:pPr>
            <a:r>
              <a:rPr lang="en-US" dirty="0"/>
              <a:t>Migration to Azure Managed Instance (MI)</a:t>
            </a:r>
          </a:p>
          <a:p>
            <a:pPr marL="457200" indent="-457200">
              <a:buFont typeface="Arial" panose="020B0604020202020204" pitchFamily="34" charset="0"/>
              <a:buChar char="•"/>
            </a:pPr>
            <a:r>
              <a:rPr lang="en-US" dirty="0"/>
              <a:t>Post Migration Considerations</a:t>
            </a:r>
          </a:p>
          <a:p>
            <a:endParaRPr lang="en-US" dirty="0"/>
          </a:p>
          <a:p>
            <a:endParaRPr lang="en-US" dirty="0"/>
          </a:p>
        </p:txBody>
      </p:sp>
      <p:pic>
        <p:nvPicPr>
          <p:cNvPr id="4" name="Picture 3">
            <a:extLst>
              <a:ext uri="{FF2B5EF4-FFF2-40B4-BE49-F238E27FC236}">
                <a16:creationId xmlns:a16="http://schemas.microsoft.com/office/drawing/2014/main" id="{4AD11BC0-D28F-1337-EFD1-222A5FAF4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638" y="1844675"/>
            <a:ext cx="2057400" cy="2743200"/>
          </a:xfrm>
          <a:prstGeom prst="rect">
            <a:avLst/>
          </a:prstGeom>
        </p:spPr>
      </p:pic>
    </p:spTree>
    <p:extLst>
      <p:ext uri="{BB962C8B-B14F-4D97-AF65-F5344CB8AC3E}">
        <p14:creationId xmlns:p14="http://schemas.microsoft.com/office/powerpoint/2010/main" val="1513639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Things we should consider</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5857369" cy="3533275"/>
          </a:xfrm>
        </p:spPr>
        <p:txBody>
          <a:bodyPr/>
          <a:lstStyle/>
          <a:p>
            <a:pPr marL="457200" indent="-457200">
              <a:buFont typeface="Arial" panose="020B0604020202020204" pitchFamily="34" charset="0"/>
              <a:buChar char="•"/>
            </a:pPr>
            <a:r>
              <a:rPr lang="en-US" dirty="0"/>
              <a:t>Current and Expected size of Database</a:t>
            </a:r>
          </a:p>
          <a:p>
            <a:pPr marL="457200" indent="-457200">
              <a:buFont typeface="Arial" panose="020B0604020202020204" pitchFamily="34" charset="0"/>
              <a:buChar char="•"/>
            </a:pPr>
            <a:r>
              <a:rPr lang="en-US" dirty="0"/>
              <a:t>Performance considerations / Workload</a:t>
            </a:r>
          </a:p>
          <a:p>
            <a:pPr marL="457200" indent="-457200">
              <a:buFont typeface="Arial" panose="020B0604020202020204" pitchFamily="34" charset="0"/>
              <a:buChar char="•"/>
            </a:pPr>
            <a:r>
              <a:rPr lang="en-US" dirty="0"/>
              <a:t>SLA / RPO / RTO</a:t>
            </a:r>
          </a:p>
          <a:p>
            <a:pPr marL="457200" indent="-457200">
              <a:buFont typeface="Arial" panose="020B0604020202020204" pitchFamily="34" charset="0"/>
              <a:buChar char="•"/>
            </a:pPr>
            <a:r>
              <a:rPr lang="en-US" dirty="0"/>
              <a:t>BCDR considerations</a:t>
            </a:r>
          </a:p>
          <a:p>
            <a:pPr marL="457200" indent="-457200">
              <a:buFont typeface="Arial" panose="020B0604020202020204" pitchFamily="34" charset="0"/>
              <a:buChar char="•"/>
            </a:pPr>
            <a:r>
              <a:rPr lang="en-US" dirty="0"/>
              <a:t>Instance / Database dependencies </a:t>
            </a:r>
          </a:p>
          <a:p>
            <a:endParaRPr lang="en-US" dirty="0"/>
          </a:p>
          <a:p>
            <a:endParaRPr lang="en-US" dirty="0"/>
          </a:p>
        </p:txBody>
      </p:sp>
      <p:pic>
        <p:nvPicPr>
          <p:cNvPr id="5" name="Picture 4">
            <a:extLst>
              <a:ext uri="{FF2B5EF4-FFF2-40B4-BE49-F238E27FC236}">
                <a16:creationId xmlns:a16="http://schemas.microsoft.com/office/drawing/2014/main" id="{A5F26C68-766F-6ED6-466B-888A4455B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024" y="1844674"/>
            <a:ext cx="5289533" cy="4160855"/>
          </a:xfrm>
          <a:prstGeom prst="rect">
            <a:avLst/>
          </a:prstGeom>
        </p:spPr>
      </p:pic>
      <p:sp>
        <p:nvSpPr>
          <p:cNvPr id="9" name="TextBox 8">
            <a:extLst>
              <a:ext uri="{FF2B5EF4-FFF2-40B4-BE49-F238E27FC236}">
                <a16:creationId xmlns:a16="http://schemas.microsoft.com/office/drawing/2014/main" id="{96BED7DE-4FC4-7EBE-3FA3-834D3AC8C352}"/>
              </a:ext>
            </a:extLst>
          </p:cNvPr>
          <p:cNvSpPr txBox="1"/>
          <p:nvPr/>
        </p:nvSpPr>
        <p:spPr>
          <a:xfrm>
            <a:off x="6527024" y="6005529"/>
            <a:ext cx="2554014" cy="369332"/>
          </a:xfrm>
          <a:prstGeom prst="rect">
            <a:avLst/>
          </a:prstGeom>
          <a:noFill/>
        </p:spPr>
        <p:txBody>
          <a:bodyPr wrap="square">
            <a:spAutoFit/>
          </a:bodyPr>
          <a:lstStyle/>
          <a:p>
            <a:r>
              <a:rPr lang="en-US" dirty="0">
                <a:solidFill>
                  <a:schemeClr val="accent1"/>
                </a:solidFill>
              </a:rPr>
              <a:t>https://bit.ly/3BTTeFn</a:t>
            </a:r>
          </a:p>
        </p:txBody>
      </p:sp>
    </p:spTree>
    <p:extLst>
      <p:ext uri="{BB962C8B-B14F-4D97-AF65-F5344CB8AC3E}">
        <p14:creationId xmlns:p14="http://schemas.microsoft.com/office/powerpoint/2010/main" val="17357263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Choosing our target </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11018838" cy="1982081"/>
          </a:xfrm>
        </p:spPr>
        <p:txBody>
          <a:bodyPr/>
          <a:lstStyle/>
          <a:p>
            <a:pPr marL="457200" indent="-457200">
              <a:buFont typeface="Arial" panose="020B0604020202020204" pitchFamily="34" charset="0"/>
              <a:buChar char="•"/>
            </a:pPr>
            <a:r>
              <a:rPr lang="en-US" dirty="0"/>
              <a:t>Azure SQL DB or Managed Instance</a:t>
            </a:r>
          </a:p>
          <a:p>
            <a:pPr marL="457200" indent="-457200">
              <a:buFont typeface="Arial" panose="020B0604020202020204" pitchFamily="34" charset="0"/>
              <a:buChar char="•"/>
            </a:pPr>
            <a:r>
              <a:rPr lang="en-US" dirty="0"/>
              <a:t>Considerations from the previous slide</a:t>
            </a:r>
          </a:p>
          <a:p>
            <a:pPr marL="457200" indent="-457200">
              <a:buFont typeface="Arial" panose="020B0604020202020204" pitchFamily="34" charset="0"/>
              <a:buChar char="•"/>
            </a:pPr>
            <a:r>
              <a:rPr lang="en-US" dirty="0"/>
              <a:t>SKU recommendation </a:t>
            </a:r>
          </a:p>
          <a:p>
            <a:endParaRPr lang="en-US" dirty="0"/>
          </a:p>
        </p:txBody>
      </p:sp>
      <p:pic>
        <p:nvPicPr>
          <p:cNvPr id="4" name="Picture 3">
            <a:extLst>
              <a:ext uri="{FF2B5EF4-FFF2-40B4-BE49-F238E27FC236}">
                <a16:creationId xmlns:a16="http://schemas.microsoft.com/office/drawing/2014/main" id="{5ABF53E0-61EF-B8B3-6324-37B56D5E4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561" y="1841756"/>
            <a:ext cx="4657725" cy="2314575"/>
          </a:xfrm>
          <a:prstGeom prst="rect">
            <a:avLst/>
          </a:prstGeom>
        </p:spPr>
      </p:pic>
      <p:pic>
        <p:nvPicPr>
          <p:cNvPr id="1026" name="Picture 2" descr="Steps for migration to Azure SQL Managed Instance">
            <a:extLst>
              <a:ext uri="{FF2B5EF4-FFF2-40B4-BE49-F238E27FC236}">
                <a16:creationId xmlns:a16="http://schemas.microsoft.com/office/drawing/2014/main" id="{930B031E-0959-E5CE-8ED8-FE7DDFAAC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951" y="4485906"/>
            <a:ext cx="11713335" cy="2058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51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a:xfrm>
            <a:off x="588263" y="457200"/>
            <a:ext cx="11018520" cy="553998"/>
          </a:xfrm>
        </p:spPr>
        <p:txBody>
          <a:bodyPr/>
          <a:lstStyle/>
          <a:p>
            <a:r>
              <a:rPr lang="en-US" dirty="0"/>
              <a:t>Tools to help choose our target</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6581" y="1844675"/>
            <a:ext cx="11018838" cy="5675400"/>
          </a:xfrm>
        </p:spPr>
        <p:txBody>
          <a:bodyPr/>
          <a:lstStyle/>
          <a:p>
            <a:pPr marL="457200" indent="-457200">
              <a:buFont typeface="Arial" panose="020B0604020202020204" pitchFamily="34" charset="0"/>
              <a:buChar char="•"/>
            </a:pPr>
            <a:r>
              <a:rPr lang="en-US" dirty="0"/>
              <a:t>Tools available to help evaluate and determine our target</a:t>
            </a:r>
          </a:p>
          <a:p>
            <a:pPr marL="914400" lvl="1" indent="-457200">
              <a:buFont typeface="Arial" panose="020B0604020202020204" pitchFamily="34" charset="0"/>
              <a:buChar char="•"/>
            </a:pPr>
            <a:r>
              <a:rPr lang="en-US" dirty="0"/>
              <a:t>Azure Data Studio</a:t>
            </a:r>
          </a:p>
          <a:p>
            <a:pPr marL="1114425" lvl="2" indent="-457200">
              <a:buFont typeface="Arial" panose="020B0604020202020204" pitchFamily="34" charset="0"/>
              <a:buChar char="•"/>
            </a:pPr>
            <a:r>
              <a:rPr lang="en-US" dirty="0"/>
              <a:t>Evaluate breaking changes, compatibility, and SKU recommendations</a:t>
            </a:r>
          </a:p>
          <a:p>
            <a:pPr marL="1114425" lvl="2" indent="-457200">
              <a:buFont typeface="Arial" panose="020B0604020202020204" pitchFamily="34" charset="0"/>
              <a:buChar char="•"/>
            </a:pPr>
            <a:r>
              <a:rPr lang="en-US" dirty="0"/>
              <a:t>Can be used to migrate database(s) to Azure SQL MI, Azure Virtual Machines</a:t>
            </a:r>
          </a:p>
          <a:p>
            <a:pPr marL="914400" lvl="1" indent="-457200">
              <a:buFont typeface="Arial" panose="020B0604020202020204" pitchFamily="34" charset="0"/>
              <a:buChar char="•"/>
            </a:pPr>
            <a:r>
              <a:rPr lang="en-US" dirty="0"/>
              <a:t>Data Migration Assistant</a:t>
            </a:r>
          </a:p>
          <a:p>
            <a:pPr marL="1114425" lvl="2" indent="-457200">
              <a:buFont typeface="Arial" panose="020B0604020202020204" pitchFamily="34" charset="0"/>
              <a:buChar char="•"/>
            </a:pPr>
            <a:r>
              <a:rPr lang="en-US" dirty="0"/>
              <a:t>Evaluate breaking changes, compatibility, and SKU recommendations</a:t>
            </a:r>
          </a:p>
          <a:p>
            <a:pPr marL="1114425" lvl="2" indent="-457200">
              <a:buFont typeface="Arial" panose="020B0604020202020204" pitchFamily="34" charset="0"/>
              <a:buChar char="•"/>
            </a:pPr>
            <a:r>
              <a:rPr lang="en-US" dirty="0"/>
              <a:t>Can be used to migrate database(s) to Azure SQL DB</a:t>
            </a:r>
          </a:p>
          <a:p>
            <a:pPr marL="914400" lvl="1" indent="-457200">
              <a:buFont typeface="Arial" panose="020B0604020202020204" pitchFamily="34" charset="0"/>
              <a:buChar char="•"/>
            </a:pPr>
            <a:endParaRPr lang="en-US" dirty="0"/>
          </a:p>
          <a:p>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851977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A99B-8422-92C2-48FA-A5CC75A83493}"/>
              </a:ext>
            </a:extLst>
          </p:cNvPr>
          <p:cNvSpPr>
            <a:spLocks noGrp="1"/>
          </p:cNvSpPr>
          <p:nvPr>
            <p:ph type="title"/>
          </p:nvPr>
        </p:nvSpPr>
        <p:spPr/>
        <p:txBody>
          <a:bodyPr/>
          <a:lstStyle/>
          <a:p>
            <a:r>
              <a:rPr lang="en-US" dirty="0"/>
              <a:t>Migration to Azure SQL DB</a:t>
            </a:r>
          </a:p>
        </p:txBody>
      </p:sp>
      <p:sp>
        <p:nvSpPr>
          <p:cNvPr id="3" name="Content Placeholder 2">
            <a:extLst>
              <a:ext uri="{FF2B5EF4-FFF2-40B4-BE49-F238E27FC236}">
                <a16:creationId xmlns:a16="http://schemas.microsoft.com/office/drawing/2014/main" id="{46C41D8C-0159-72F5-E638-F42C0E804B32}"/>
              </a:ext>
            </a:extLst>
          </p:cNvPr>
          <p:cNvSpPr>
            <a:spLocks noGrp="1"/>
          </p:cNvSpPr>
          <p:nvPr>
            <p:ph sz="quarter" idx="10"/>
          </p:nvPr>
        </p:nvSpPr>
        <p:spPr>
          <a:xfrm>
            <a:off x="584200" y="1844675"/>
            <a:ext cx="8821889" cy="3964162"/>
          </a:xfrm>
        </p:spPr>
        <p:txBody>
          <a:bodyPr/>
          <a:lstStyle/>
          <a:p>
            <a:pPr marL="457200" indent="-457200">
              <a:buFont typeface="Arial" panose="020B0604020202020204" pitchFamily="34" charset="0"/>
              <a:buChar char="•"/>
            </a:pPr>
            <a:r>
              <a:rPr lang="en-US" dirty="0"/>
              <a:t>SQLPackage</a:t>
            </a:r>
            <a:endParaRPr lang="en-US" dirty="0">
              <a:hlinkClick r:id="rId4">
                <a:extLst>
                  <a:ext uri="{A12FA001-AC4F-418D-AE19-62706E023703}">
                    <ahyp:hlinkClr xmlns:ahyp="http://schemas.microsoft.com/office/drawing/2018/hyperlinkcolor" val="tx"/>
                  </a:ext>
                </a:extLst>
              </a:hlinkClick>
            </a:endParaRPr>
          </a:p>
          <a:p>
            <a:pPr marL="457200" indent="-457200">
              <a:buFont typeface="Arial" panose="020B0604020202020204" pitchFamily="34" charset="0"/>
              <a:buChar char="•"/>
            </a:pPr>
            <a:r>
              <a:rPr lang="en-US" dirty="0" err="1"/>
              <a:t>Bacpac</a:t>
            </a:r>
            <a:r>
              <a:rPr lang="en-US" dirty="0"/>
              <a:t> / </a:t>
            </a:r>
            <a:r>
              <a:rPr lang="en-US" dirty="0" err="1"/>
              <a:t>dacpac</a:t>
            </a:r>
            <a:r>
              <a:rPr lang="en-US" dirty="0"/>
              <a:t> + Bulk Copy Protocol (BCP)</a:t>
            </a:r>
          </a:p>
          <a:p>
            <a:pPr marL="457200" indent="-457200">
              <a:buFont typeface="Arial" panose="020B0604020202020204" pitchFamily="34" charset="0"/>
              <a:buChar char="•"/>
            </a:pPr>
            <a:r>
              <a:rPr lang="en-US" dirty="0"/>
              <a:t>Smart Bulk Copy Tool</a:t>
            </a:r>
          </a:p>
          <a:p>
            <a:pPr marL="457200" indent="-457200">
              <a:buFont typeface="Arial" panose="020B0604020202020204" pitchFamily="34" charset="0"/>
              <a:buChar char="•"/>
            </a:pPr>
            <a:r>
              <a:rPr lang="en-US" dirty="0"/>
              <a:t>Data Migration Assistant (DMA)</a:t>
            </a:r>
          </a:p>
          <a:p>
            <a:pPr marL="457200" indent="-457200">
              <a:buFont typeface="Arial" panose="020B0604020202020204" pitchFamily="34" charset="0"/>
              <a:buChar char="•"/>
            </a:pPr>
            <a:r>
              <a:rPr lang="en-US" dirty="0"/>
              <a:t>Azure Data Studio with Azure SQL Migration Extension (Preview)</a:t>
            </a:r>
          </a:p>
          <a:p>
            <a:pPr marL="457200" indent="-457200">
              <a:buFont typeface="Arial" panose="020B0604020202020204" pitchFamily="34" charset="0"/>
              <a:buChar char="•"/>
            </a:pPr>
            <a:r>
              <a:rPr lang="en-US" dirty="0"/>
              <a:t>SQL Server Replication</a:t>
            </a:r>
          </a:p>
          <a:p>
            <a:endParaRPr lang="en-US" dirty="0"/>
          </a:p>
        </p:txBody>
      </p:sp>
      <p:pic>
        <p:nvPicPr>
          <p:cNvPr id="6" name="Picture 5">
            <a:extLst>
              <a:ext uri="{FF2B5EF4-FFF2-40B4-BE49-F238E27FC236}">
                <a16:creationId xmlns:a16="http://schemas.microsoft.com/office/drawing/2014/main" id="{3DDF2E50-B331-209B-1CE4-17AD685B811C}"/>
              </a:ext>
            </a:extLst>
          </p:cNvPr>
          <p:cNvPicPr>
            <a:picLocks noChangeAspect="1"/>
          </p:cNvPicPr>
          <p:nvPr/>
        </p:nvPicPr>
        <p:blipFill>
          <a:blip r:embed="rId5"/>
          <a:stretch>
            <a:fillRect/>
          </a:stretch>
        </p:blipFill>
        <p:spPr>
          <a:xfrm>
            <a:off x="9406089" y="1844675"/>
            <a:ext cx="1576399" cy="2952772"/>
          </a:xfrm>
          <a:prstGeom prst="rect">
            <a:avLst/>
          </a:prstGeom>
        </p:spPr>
      </p:pic>
    </p:spTree>
    <p:extLst>
      <p:ext uri="{BB962C8B-B14F-4D97-AF65-F5344CB8AC3E}">
        <p14:creationId xmlns:p14="http://schemas.microsoft.com/office/powerpoint/2010/main" val="3307517740"/>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0DBATasks_AzureSQL.pptx" id="{FE0448BD-6800-4D54-8468-E8D0F50DBE79}" vid="{F182B798-5A34-497A-A1FA-76E96F20F69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DBATasks_AzureSQL.pptx" id="{FE0448BD-6800-4D54-8468-E8D0F50DBE79}" vid="{9DCC1CB4-D8F6-40F4-A87F-C049F665258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17924</TotalTime>
  <Words>4221</Words>
  <Application>Microsoft Office PowerPoint</Application>
  <PresentationFormat>Widescreen</PresentationFormat>
  <Paragraphs>489</Paragraphs>
  <Slides>24</Slides>
  <Notes>21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24</vt:i4>
      </vt:variant>
    </vt:vector>
  </HeadingPairs>
  <TitlesOfParts>
    <vt:vector size="39" baseType="lpstr">
      <vt:lpstr>-apple-system</vt:lpstr>
      <vt:lpstr>Arial</vt:lpstr>
      <vt:lpstr>Calibri</vt:lpstr>
      <vt:lpstr>Calibri Light</vt:lpstr>
      <vt:lpstr>Consolas</vt:lpstr>
      <vt:lpstr>Segoe UI</vt:lpstr>
      <vt:lpstr>Segoe UI Semibold</vt:lpstr>
      <vt:lpstr>Segoe UI Semilight</vt:lpstr>
      <vt:lpstr>SegoeUI</vt:lpstr>
      <vt:lpstr>SFMono-Regular</vt:lpstr>
      <vt:lpstr>ui-monospace</vt:lpstr>
      <vt:lpstr>Wingdings</vt:lpstr>
      <vt:lpstr>1_White Template</vt:lpstr>
      <vt:lpstr>Office Theme</vt:lpstr>
      <vt:lpstr>1_Office Theme</vt:lpstr>
      <vt:lpstr>You want to PaaS up your Database, Migrating to Azure SQL</vt:lpstr>
      <vt:lpstr>Daniel Taylor, Microsoft </vt:lpstr>
      <vt:lpstr>Azure FastTrack CXP</vt:lpstr>
      <vt:lpstr>Tales from the Field </vt:lpstr>
      <vt:lpstr>Our journey to Azure SQL DB / Managed Instance </vt:lpstr>
      <vt:lpstr>Things we should consider</vt:lpstr>
      <vt:lpstr>Choosing our target </vt:lpstr>
      <vt:lpstr>Tools to help choose our target</vt:lpstr>
      <vt:lpstr>Migration to Azure SQL DB</vt:lpstr>
      <vt:lpstr>Migration to Azure SQL DB</vt:lpstr>
      <vt:lpstr>Migration to Azure SQL DB</vt:lpstr>
      <vt:lpstr>Migration to Azure SQL DB</vt:lpstr>
      <vt:lpstr>Migration to Azure SQL DB</vt:lpstr>
      <vt:lpstr>Migration to Azure SQL DB</vt:lpstr>
      <vt:lpstr>Migration to Azure Managed Instance (MI)</vt:lpstr>
      <vt:lpstr>Migration to Azure Managed Instance (MI)</vt:lpstr>
      <vt:lpstr>Migration to Azure Managed Instance (MI)</vt:lpstr>
      <vt:lpstr>Migration to Azure Managed Instance (MI)</vt:lpstr>
      <vt:lpstr>Migration to Azure Managed Instance (MI)</vt:lpstr>
      <vt:lpstr>Post Migration Considerations</vt:lpstr>
      <vt:lpstr>Where did our journey take us?</vt:lpstr>
      <vt:lpstr>Tales from the Field </vt:lpstr>
      <vt:lpstr>Azure FastTrack CXP</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Want To PaaS Up Your Database, Migrating To Azure SQL</dc:title>
  <dc:creator>Daniel Taylor</dc:creator>
  <cp:lastModifiedBy>Daniel Taylor</cp:lastModifiedBy>
  <cp:revision>3</cp:revision>
  <dcterms:created xsi:type="dcterms:W3CDTF">2022-08-27T12:18:21Z</dcterms:created>
  <dcterms:modified xsi:type="dcterms:W3CDTF">2023-02-16T21:26:01Z</dcterms:modified>
</cp:coreProperties>
</file>